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2" r:id="rId4"/>
    <p:sldId id="269" r:id="rId5"/>
    <p:sldId id="268" r:id="rId6"/>
    <p:sldId id="257" r:id="rId7"/>
    <p:sldId id="258" r:id="rId8"/>
    <p:sldId id="261" r:id="rId9"/>
    <p:sldId id="259" r:id="rId10"/>
    <p:sldId id="260" r:id="rId11"/>
    <p:sldId id="264" r:id="rId12"/>
    <p:sldId id="270" r:id="rId13"/>
    <p:sldId id="271" r:id="rId14"/>
    <p:sldId id="263" r:id="rId15"/>
    <p:sldId id="265" r:id="rId16"/>
    <p:sldId id="266" r:id="rId17"/>
    <p:sldId id="267" r:id="rId18"/>
    <p:sldId id="273" r:id="rId19"/>
  </p:sldIdLst>
  <p:sldSz cx="9144000" cy="6858000" type="screen4x3"/>
  <p:notesSz cx="6735763" cy="98663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1D16757-4276-4614-9CF7-31FC97D82787}" type="datetimeFigureOut">
              <a:rPr lang="es-ES" smtClean="0"/>
              <a:t>21/06/2018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DC8D7CB-1A00-40E4-B229-9EE3501C850D}" type="slidenum">
              <a:rPr lang="es-ES" smtClean="0"/>
              <a:t>‹Nº›</a:t>
            </a:fld>
            <a:endParaRPr lang="es-ES"/>
          </a:p>
        </p:txBody>
      </p:sp>
    </p:spTree>
    <p:extLst>
      <p:ext uri="{BB962C8B-B14F-4D97-AF65-F5344CB8AC3E}">
        <p14:creationId xmlns:p14="http://schemas.microsoft.com/office/powerpoint/2010/main" val="3931177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1D16757-4276-4614-9CF7-31FC97D82787}" type="datetimeFigureOut">
              <a:rPr lang="es-ES" smtClean="0"/>
              <a:t>21/06/2018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DC8D7CB-1A00-40E4-B229-9EE3501C850D}" type="slidenum">
              <a:rPr lang="es-ES" smtClean="0"/>
              <a:t>‹Nº›</a:t>
            </a:fld>
            <a:endParaRPr lang="es-ES"/>
          </a:p>
        </p:txBody>
      </p:sp>
    </p:spTree>
    <p:extLst>
      <p:ext uri="{BB962C8B-B14F-4D97-AF65-F5344CB8AC3E}">
        <p14:creationId xmlns:p14="http://schemas.microsoft.com/office/powerpoint/2010/main" val="1741810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1D16757-4276-4614-9CF7-31FC97D82787}" type="datetimeFigureOut">
              <a:rPr lang="es-ES" smtClean="0"/>
              <a:t>21/06/2018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DC8D7CB-1A00-40E4-B229-9EE3501C850D}" type="slidenum">
              <a:rPr lang="es-ES" smtClean="0"/>
              <a:t>‹Nº›</a:t>
            </a:fld>
            <a:endParaRPr lang="es-ES"/>
          </a:p>
        </p:txBody>
      </p:sp>
    </p:spTree>
    <p:extLst>
      <p:ext uri="{BB962C8B-B14F-4D97-AF65-F5344CB8AC3E}">
        <p14:creationId xmlns:p14="http://schemas.microsoft.com/office/powerpoint/2010/main" val="517693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1D16757-4276-4614-9CF7-31FC97D82787}" type="datetimeFigureOut">
              <a:rPr lang="es-ES" smtClean="0"/>
              <a:t>21/06/2018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DC8D7CB-1A00-40E4-B229-9EE3501C850D}" type="slidenum">
              <a:rPr lang="es-ES" smtClean="0"/>
              <a:t>‹Nº›</a:t>
            </a:fld>
            <a:endParaRPr lang="es-ES"/>
          </a:p>
        </p:txBody>
      </p:sp>
    </p:spTree>
    <p:extLst>
      <p:ext uri="{BB962C8B-B14F-4D97-AF65-F5344CB8AC3E}">
        <p14:creationId xmlns:p14="http://schemas.microsoft.com/office/powerpoint/2010/main" val="788085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1D16757-4276-4614-9CF7-31FC97D82787}" type="datetimeFigureOut">
              <a:rPr lang="es-ES" smtClean="0"/>
              <a:t>21/06/2018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DC8D7CB-1A00-40E4-B229-9EE3501C850D}" type="slidenum">
              <a:rPr lang="es-ES" smtClean="0"/>
              <a:t>‹Nº›</a:t>
            </a:fld>
            <a:endParaRPr lang="es-ES"/>
          </a:p>
        </p:txBody>
      </p:sp>
    </p:spTree>
    <p:extLst>
      <p:ext uri="{BB962C8B-B14F-4D97-AF65-F5344CB8AC3E}">
        <p14:creationId xmlns:p14="http://schemas.microsoft.com/office/powerpoint/2010/main" val="1846849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1D16757-4276-4614-9CF7-31FC97D82787}" type="datetimeFigureOut">
              <a:rPr lang="es-ES" smtClean="0"/>
              <a:t>21/06/2018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DC8D7CB-1A00-40E4-B229-9EE3501C850D}" type="slidenum">
              <a:rPr lang="es-ES" smtClean="0"/>
              <a:t>‹Nº›</a:t>
            </a:fld>
            <a:endParaRPr lang="es-ES"/>
          </a:p>
        </p:txBody>
      </p:sp>
    </p:spTree>
    <p:extLst>
      <p:ext uri="{BB962C8B-B14F-4D97-AF65-F5344CB8AC3E}">
        <p14:creationId xmlns:p14="http://schemas.microsoft.com/office/powerpoint/2010/main" val="3235499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1D16757-4276-4614-9CF7-31FC97D82787}" type="datetimeFigureOut">
              <a:rPr lang="es-ES" smtClean="0"/>
              <a:t>21/06/2018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DC8D7CB-1A00-40E4-B229-9EE3501C850D}" type="slidenum">
              <a:rPr lang="es-ES" smtClean="0"/>
              <a:t>‹Nº›</a:t>
            </a:fld>
            <a:endParaRPr lang="es-ES"/>
          </a:p>
        </p:txBody>
      </p:sp>
    </p:spTree>
    <p:extLst>
      <p:ext uri="{BB962C8B-B14F-4D97-AF65-F5344CB8AC3E}">
        <p14:creationId xmlns:p14="http://schemas.microsoft.com/office/powerpoint/2010/main" val="3098111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1D16757-4276-4614-9CF7-31FC97D82787}" type="datetimeFigureOut">
              <a:rPr lang="es-ES" smtClean="0"/>
              <a:t>21/06/2018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DC8D7CB-1A00-40E4-B229-9EE3501C850D}" type="slidenum">
              <a:rPr lang="es-ES" smtClean="0"/>
              <a:t>‹Nº›</a:t>
            </a:fld>
            <a:endParaRPr lang="es-ES"/>
          </a:p>
        </p:txBody>
      </p:sp>
    </p:spTree>
    <p:extLst>
      <p:ext uri="{BB962C8B-B14F-4D97-AF65-F5344CB8AC3E}">
        <p14:creationId xmlns:p14="http://schemas.microsoft.com/office/powerpoint/2010/main" val="2720367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1D16757-4276-4614-9CF7-31FC97D82787}" type="datetimeFigureOut">
              <a:rPr lang="es-ES" smtClean="0"/>
              <a:t>21/06/2018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DC8D7CB-1A00-40E4-B229-9EE3501C850D}" type="slidenum">
              <a:rPr lang="es-ES" smtClean="0"/>
              <a:t>‹Nº›</a:t>
            </a:fld>
            <a:endParaRPr lang="es-ES"/>
          </a:p>
        </p:txBody>
      </p:sp>
    </p:spTree>
    <p:extLst>
      <p:ext uri="{BB962C8B-B14F-4D97-AF65-F5344CB8AC3E}">
        <p14:creationId xmlns:p14="http://schemas.microsoft.com/office/powerpoint/2010/main" val="2268187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1D16757-4276-4614-9CF7-31FC97D82787}" type="datetimeFigureOut">
              <a:rPr lang="es-ES" smtClean="0"/>
              <a:t>21/06/2018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DC8D7CB-1A00-40E4-B229-9EE3501C850D}" type="slidenum">
              <a:rPr lang="es-ES" smtClean="0"/>
              <a:t>‹Nº›</a:t>
            </a:fld>
            <a:endParaRPr lang="es-ES"/>
          </a:p>
        </p:txBody>
      </p:sp>
    </p:spTree>
    <p:extLst>
      <p:ext uri="{BB962C8B-B14F-4D97-AF65-F5344CB8AC3E}">
        <p14:creationId xmlns:p14="http://schemas.microsoft.com/office/powerpoint/2010/main" val="3316553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1D16757-4276-4614-9CF7-31FC97D82787}" type="datetimeFigureOut">
              <a:rPr lang="es-ES" smtClean="0"/>
              <a:t>21/06/2018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DC8D7CB-1A00-40E4-B229-9EE3501C850D}" type="slidenum">
              <a:rPr lang="es-ES" smtClean="0"/>
              <a:t>‹Nº›</a:t>
            </a:fld>
            <a:endParaRPr lang="es-ES"/>
          </a:p>
        </p:txBody>
      </p:sp>
    </p:spTree>
    <p:extLst>
      <p:ext uri="{BB962C8B-B14F-4D97-AF65-F5344CB8AC3E}">
        <p14:creationId xmlns:p14="http://schemas.microsoft.com/office/powerpoint/2010/main" val="579908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D16757-4276-4614-9CF7-31FC97D82787}" type="datetimeFigureOut">
              <a:rPr lang="es-ES" smtClean="0"/>
              <a:t>21/06/2018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C8D7CB-1A00-40E4-B229-9EE3501C850D}" type="slidenum">
              <a:rPr lang="es-ES" smtClean="0"/>
              <a:t>‹Nº›</a:t>
            </a:fld>
            <a:endParaRPr lang="es-ES"/>
          </a:p>
        </p:txBody>
      </p:sp>
    </p:spTree>
    <p:extLst>
      <p:ext uri="{BB962C8B-B14F-4D97-AF65-F5344CB8AC3E}">
        <p14:creationId xmlns:p14="http://schemas.microsoft.com/office/powerpoint/2010/main" val="322561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VIOLENCIA DE GENERO I</a:t>
            </a:r>
            <a:endParaRPr lang="es-ES" dirty="0"/>
          </a:p>
        </p:txBody>
      </p:sp>
      <p:sp>
        <p:nvSpPr>
          <p:cNvPr id="3" name="2 Subtítulo"/>
          <p:cNvSpPr>
            <a:spLocks noGrp="1"/>
          </p:cNvSpPr>
          <p:nvPr>
            <p:ph type="subTitle" idx="1"/>
          </p:nvPr>
        </p:nvSpPr>
        <p:spPr/>
        <p:txBody>
          <a:bodyPr/>
          <a:lstStyle/>
          <a:p>
            <a:r>
              <a:rPr lang="es-ES" dirty="0" smtClean="0">
                <a:solidFill>
                  <a:srgbClr val="FF0000"/>
                </a:solidFill>
              </a:rPr>
              <a:t>LOS JUZGADOS DE VIOLENCIA SOBRE LA MUJER</a:t>
            </a:r>
            <a:endParaRPr lang="es-ES" dirty="0">
              <a:solidFill>
                <a:srgbClr val="FF0000"/>
              </a:solidFill>
            </a:endParaRPr>
          </a:p>
        </p:txBody>
      </p:sp>
    </p:spTree>
    <p:extLst>
      <p:ext uri="{BB962C8B-B14F-4D97-AF65-F5344CB8AC3E}">
        <p14:creationId xmlns:p14="http://schemas.microsoft.com/office/powerpoint/2010/main" val="3811384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solidFill>
                  <a:schemeClr val="accent2"/>
                </a:solidFill>
              </a:rPr>
              <a:t>P</a:t>
            </a:r>
            <a:r>
              <a:rPr lang="es-ES" dirty="0" smtClean="0">
                <a:solidFill>
                  <a:schemeClr val="accent2"/>
                </a:solidFill>
              </a:rPr>
              <a:t>ROBLEMATICA RESPECTO A LAS PERSONAS TUTELADAS</a:t>
            </a:r>
            <a:endParaRPr lang="es-ES" dirty="0">
              <a:solidFill>
                <a:schemeClr val="accent2"/>
              </a:solidFill>
            </a:endParaRPr>
          </a:p>
        </p:txBody>
      </p:sp>
      <p:sp>
        <p:nvSpPr>
          <p:cNvPr id="3" name="2 Marcador de contenido"/>
          <p:cNvSpPr>
            <a:spLocks noGrp="1"/>
          </p:cNvSpPr>
          <p:nvPr>
            <p:ph idx="1"/>
          </p:nvPr>
        </p:nvSpPr>
        <p:spPr/>
        <p:txBody>
          <a:bodyPr>
            <a:normAutofit fontScale="70000" lnSpcReduction="20000"/>
          </a:bodyPr>
          <a:lstStyle/>
          <a:p>
            <a:pPr algn="just"/>
            <a:r>
              <a:rPr lang="es-ES" dirty="0" smtClean="0"/>
              <a:t>Alcance de la expresión análoga relación de afectividad: no tiene como finalidad dispensar una especial protección a la institución matrimonial, sino sancionar la aparición en la relación sentimental que es inherente a aquélla, pero que comparte con otras uniones afectivas a las que se extiende la protección, de situaciones de violencia, maltrato o dominación.</a:t>
            </a:r>
          </a:p>
          <a:p>
            <a:pPr lvl="1"/>
            <a:r>
              <a:rPr lang="es-ES" dirty="0" smtClean="0"/>
              <a:t> S 510/2009 de 12 de mayo y 1376/2011 de 23 diciembre que realizan una interpretación extensiva de dicha relación (relación personal e intima que traspase con nitidez los limites de una simple relación de amistad)</a:t>
            </a:r>
          </a:p>
          <a:p>
            <a:pPr lvl="1"/>
            <a:r>
              <a:rPr lang="es-ES" dirty="0" smtClean="0"/>
              <a:t>S 1348/2011 de 14 de diciembre, la Sentencia 807/2015 de 23 de noviembre, la Sentencia 79/2016, de 10 de febrero, y Sentencia 556/2017 de 13 de julio apuestan por una interpretación mucho más restrictiva.</a:t>
            </a:r>
          </a:p>
          <a:p>
            <a:endParaRPr lang="es-ES" sz="1800" dirty="0" smtClean="0"/>
          </a:p>
          <a:p>
            <a:pPr marL="457200" lvl="1" indent="0" algn="just">
              <a:buNone/>
            </a:pPr>
            <a:r>
              <a:rPr lang="es-ES" sz="1400" dirty="0" smtClean="0"/>
              <a:t>MATERIALES SE RECOGEN LOS FJ DE LAS ST </a:t>
            </a:r>
            <a:r>
              <a:rPr lang="es-ES" sz="1400" dirty="0"/>
              <a:t> y “Estudio sobre la </a:t>
            </a:r>
            <a:r>
              <a:rPr lang="es-ES" sz="1400" dirty="0" smtClean="0"/>
              <a:t> aplicación </a:t>
            </a:r>
            <a:r>
              <a:rPr lang="es-ES" sz="1400" dirty="0"/>
              <a:t>de</a:t>
            </a:r>
          </a:p>
          <a:p>
            <a:pPr marL="457200" lvl="1" indent="0" algn="just">
              <a:buNone/>
            </a:pPr>
            <a:r>
              <a:rPr lang="es-ES" sz="1400" dirty="0"/>
              <a:t>la Ley Integral contra la Violencia de Género por las Audiencias Provinciales” realizado por el</a:t>
            </a:r>
          </a:p>
          <a:p>
            <a:pPr marL="457200" lvl="1" indent="0" algn="just">
              <a:buNone/>
            </a:pPr>
            <a:r>
              <a:rPr lang="es-ES" sz="1400" dirty="0"/>
              <a:t>Grupo de Expertos/as en Violencia Doméstica y de Género del Consejo General del Poder </a:t>
            </a:r>
            <a:r>
              <a:rPr lang="es-ES" sz="1400" dirty="0" smtClean="0"/>
              <a:t>Judicial </a:t>
            </a:r>
            <a:r>
              <a:rPr lang="es-ES" sz="1400" dirty="0"/>
              <a:t>en marzo de </a:t>
            </a:r>
            <a:r>
              <a:rPr lang="es-ES" sz="1400" dirty="0" smtClean="0"/>
              <a:t>2016) </a:t>
            </a:r>
          </a:p>
          <a:p>
            <a:pPr lvl="1"/>
            <a:endParaRPr lang="es-ES" dirty="0"/>
          </a:p>
        </p:txBody>
      </p:sp>
    </p:spTree>
    <p:extLst>
      <p:ext uri="{BB962C8B-B14F-4D97-AF65-F5344CB8AC3E}">
        <p14:creationId xmlns:p14="http://schemas.microsoft.com/office/powerpoint/2010/main" val="1359068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accent2"/>
                </a:solidFill>
              </a:rPr>
              <a:t>PRUEBA DE LA RELACION</a:t>
            </a:r>
            <a:endParaRPr lang="es-ES" dirty="0">
              <a:solidFill>
                <a:schemeClr val="accent2"/>
              </a:solidFill>
            </a:endParaRPr>
          </a:p>
        </p:txBody>
      </p:sp>
      <p:sp>
        <p:nvSpPr>
          <p:cNvPr id="3" name="2 Marcador de contenido"/>
          <p:cNvSpPr>
            <a:spLocks noGrp="1"/>
          </p:cNvSpPr>
          <p:nvPr>
            <p:ph idx="1"/>
          </p:nvPr>
        </p:nvSpPr>
        <p:spPr/>
        <p:txBody>
          <a:bodyPr>
            <a:normAutofit fontScale="70000" lnSpcReduction="20000"/>
          </a:bodyPr>
          <a:lstStyle/>
          <a:p>
            <a:r>
              <a:rPr lang="es-ES" dirty="0" smtClean="0"/>
              <a:t>Tiempo transcurrido.</a:t>
            </a:r>
          </a:p>
          <a:p>
            <a:r>
              <a:rPr lang="es-ES" dirty="0" smtClean="0"/>
              <a:t> Otorgamiento de contratos comunes de arrendamiento o adquisición de vivienda, otro tipo de negocios comunes, existencia de cargas asumidas por los dos, cambios recientes de residencia, cuentas bancarias compartidas.</a:t>
            </a:r>
          </a:p>
          <a:p>
            <a:r>
              <a:rPr lang="es-ES" dirty="0" smtClean="0"/>
              <a:t>Como elemento de refuerzo cabe hacer referencia a la notoriedad o publicidad. Registros públicos parejas de hecho.</a:t>
            </a:r>
          </a:p>
          <a:p>
            <a:r>
              <a:rPr lang="es-ES" dirty="0" smtClean="0"/>
              <a:t>Convivencia en el mismo domicilio.</a:t>
            </a:r>
          </a:p>
          <a:p>
            <a:r>
              <a:rPr lang="es-ES" dirty="0" smtClean="0"/>
              <a:t>Condena anterior por violencia de género respecto de la misma mujer</a:t>
            </a:r>
          </a:p>
          <a:p>
            <a:r>
              <a:rPr lang="es-ES" dirty="0" smtClean="0"/>
              <a:t>No vincula la calificación que realicen las partes</a:t>
            </a:r>
          </a:p>
          <a:p>
            <a:r>
              <a:rPr lang="es-ES" dirty="0" smtClean="0"/>
              <a:t>No puede presumirse contra reo</a:t>
            </a:r>
          </a:p>
          <a:p>
            <a:r>
              <a:rPr lang="es-ES" dirty="0" smtClean="0"/>
              <a:t>Prueba de las acusaciones</a:t>
            </a:r>
            <a:endParaRPr lang="es-ES" dirty="0"/>
          </a:p>
        </p:txBody>
      </p:sp>
    </p:spTree>
    <p:extLst>
      <p:ext uri="{BB962C8B-B14F-4D97-AF65-F5344CB8AC3E}">
        <p14:creationId xmlns:p14="http://schemas.microsoft.com/office/powerpoint/2010/main" val="1422264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55000" lnSpcReduction="20000"/>
          </a:bodyPr>
          <a:lstStyle/>
          <a:p>
            <a:pPr algn="just"/>
            <a:r>
              <a:rPr lang="es-ES" b="1" dirty="0"/>
              <a:t>NOVIOS:</a:t>
            </a:r>
            <a:r>
              <a:rPr lang="es-ES" dirty="0"/>
              <a:t> Son relaciones que trascienden de los lazos de amistad, afecto y confianza y que </a:t>
            </a:r>
            <a:r>
              <a:rPr lang="es-ES" dirty="0" smtClean="0"/>
              <a:t>crean un </a:t>
            </a:r>
            <a:r>
              <a:rPr lang="es-ES" dirty="0"/>
              <a:t>vínculo de complicidad estable, duradero y con cierta vocación de futuro; </a:t>
            </a:r>
            <a:r>
              <a:rPr lang="es-ES" dirty="0" smtClean="0"/>
              <a:t>distinta de </a:t>
            </a:r>
            <a:r>
              <a:rPr lang="es-ES" dirty="0"/>
              <a:t>la relación matrimonial y "more </a:t>
            </a:r>
            <a:r>
              <a:rPr lang="es-ES" dirty="0" err="1"/>
              <a:t>uxorio</a:t>
            </a:r>
            <a:r>
              <a:rPr lang="es-ES" dirty="0"/>
              <a:t>", en las que se despliegan una serie </a:t>
            </a:r>
            <a:r>
              <a:rPr lang="es-ES" dirty="0" smtClean="0"/>
              <a:t>de obligaciones </a:t>
            </a:r>
            <a:r>
              <a:rPr lang="es-ES" dirty="0"/>
              <a:t>y derechos que a los novios no les vincula, y que también de las </a:t>
            </a:r>
            <a:r>
              <a:rPr lang="es-ES" dirty="0" smtClean="0"/>
              <a:t>relaciones ocasionales esporádicas</a:t>
            </a:r>
            <a:r>
              <a:rPr lang="es-ES" dirty="0"/>
              <a:t>, de simple amistad o basadas en un componente </a:t>
            </a:r>
            <a:r>
              <a:rPr lang="es-ES" dirty="0" smtClean="0"/>
              <a:t>puramente sexual</a:t>
            </a:r>
            <a:r>
              <a:rPr lang="es-ES" dirty="0"/>
              <a:t>, o que no impliquen una relación de pareja</a:t>
            </a:r>
            <a:r>
              <a:rPr lang="es-ES" dirty="0" smtClean="0"/>
              <a:t>”.</a:t>
            </a:r>
          </a:p>
          <a:p>
            <a:pPr algn="just"/>
            <a:r>
              <a:rPr lang="es-ES" dirty="0"/>
              <a:t>N</a:t>
            </a:r>
            <a:r>
              <a:rPr lang="es-ES" dirty="0" smtClean="0"/>
              <a:t>o </a:t>
            </a:r>
            <a:r>
              <a:rPr lang="es-ES" dirty="0"/>
              <a:t>ha de suponer, en todo caso, que se tengan que haber prolongado más allá </a:t>
            </a:r>
            <a:r>
              <a:rPr lang="es-ES" dirty="0" smtClean="0"/>
              <a:t>de un </a:t>
            </a:r>
            <a:r>
              <a:rPr lang="es-ES" dirty="0"/>
              <a:t>determinado tiempo; sería imposible cifrar cual es el tiempo mínimo de relación </a:t>
            </a:r>
            <a:r>
              <a:rPr lang="es-ES" dirty="0" smtClean="0"/>
              <a:t>para considerar </a:t>
            </a:r>
            <a:r>
              <a:rPr lang="es-ES" dirty="0"/>
              <a:t>a dos personas novios</a:t>
            </a:r>
            <a:r>
              <a:rPr lang="es-ES" dirty="0" smtClean="0"/>
              <a:t>.</a:t>
            </a:r>
          </a:p>
          <a:p>
            <a:pPr algn="just"/>
            <a:r>
              <a:rPr lang="es-ES" dirty="0"/>
              <a:t> La referencia a una vocación de permanencia o compromiso de estabilidad, </a:t>
            </a:r>
            <a:r>
              <a:rPr lang="es-ES" dirty="0" smtClean="0"/>
              <a:t>ha de </a:t>
            </a:r>
            <a:r>
              <a:rPr lang="es-ES" dirty="0"/>
              <a:t>ser interpretado de conformidad con la realidad social del momento y con </a:t>
            </a:r>
            <a:r>
              <a:rPr lang="es-ES" dirty="0" smtClean="0"/>
              <a:t>los compromisos </a:t>
            </a:r>
            <a:r>
              <a:rPr lang="es-ES" dirty="0"/>
              <a:t>internacionales asumidos por nuestro Estado; </a:t>
            </a:r>
            <a:endParaRPr lang="es-ES" dirty="0" smtClean="0"/>
          </a:p>
          <a:p>
            <a:pPr algn="just"/>
            <a:r>
              <a:rPr lang="es-ES" dirty="0" smtClean="0"/>
              <a:t>Las relaciones de noviazgo son cada vez mas tempranas y si exigimos relaciones de permanencia, duración y obligaciones comunes supondría </a:t>
            </a:r>
            <a:r>
              <a:rPr lang="es-ES" dirty="0"/>
              <a:t>dejar al margen de la L.O.1/04 la violencia de género </a:t>
            </a:r>
            <a:r>
              <a:rPr lang="es-ES" dirty="0" smtClean="0"/>
              <a:t>que sufren </a:t>
            </a:r>
            <a:r>
              <a:rPr lang="es-ES" dirty="0"/>
              <a:t>las adolescentes y jóvenes en el ámbito de esas relaciones de pareja, prematuras </a:t>
            </a:r>
            <a:r>
              <a:rPr lang="es-ES" dirty="0" smtClean="0"/>
              <a:t>e intensas</a:t>
            </a:r>
            <a:r>
              <a:rPr lang="es-ES" dirty="0"/>
              <a:t>, pero que se erigen, en muchas ocasiones, en claros exponentes de </a:t>
            </a:r>
            <a:r>
              <a:rPr lang="es-ES" dirty="0" smtClean="0"/>
              <a:t>la subordinación </a:t>
            </a:r>
            <a:r>
              <a:rPr lang="es-ES" dirty="0"/>
              <a:t>y discriminación, característica fundamental de esta violencia; </a:t>
            </a:r>
          </a:p>
        </p:txBody>
      </p:sp>
    </p:spTree>
    <p:extLst>
      <p:ext uri="{BB962C8B-B14F-4D97-AF65-F5344CB8AC3E}">
        <p14:creationId xmlns:p14="http://schemas.microsoft.com/office/powerpoint/2010/main" val="1403860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395536" y="764704"/>
            <a:ext cx="7834064" cy="5361459"/>
          </a:xfrm>
        </p:spPr>
        <p:txBody>
          <a:bodyPr>
            <a:normAutofit fontScale="47500" lnSpcReduction="20000"/>
          </a:bodyPr>
          <a:lstStyle/>
          <a:p>
            <a:r>
              <a:rPr lang="es-ES" sz="3400" dirty="0" smtClean="0"/>
              <a:t>Lo </a:t>
            </a:r>
            <a:r>
              <a:rPr lang="es-ES" sz="3400" dirty="0"/>
              <a:t>que se ha de demostrar, en caso de que el denunciado/a niegue la relación </a:t>
            </a:r>
            <a:r>
              <a:rPr lang="es-ES" sz="3400" dirty="0" smtClean="0"/>
              <a:t>de noviazgo</a:t>
            </a:r>
            <a:r>
              <a:rPr lang="es-ES" sz="3400" dirty="0"/>
              <a:t>, es la existencia de esa relación afectivo-sexual, y que va más allá de </a:t>
            </a:r>
            <a:r>
              <a:rPr lang="es-ES" sz="3400" dirty="0" smtClean="0"/>
              <a:t>la simple </a:t>
            </a:r>
            <a:r>
              <a:rPr lang="es-ES" sz="3400" dirty="0"/>
              <a:t>amistad; para ello se habrá de acudir a la declaración testifical del círculo </a:t>
            </a:r>
            <a:r>
              <a:rPr lang="es-ES" sz="3400" dirty="0" smtClean="0"/>
              <a:t>de familiares</a:t>
            </a:r>
            <a:r>
              <a:rPr lang="es-ES" sz="3400" dirty="0"/>
              <a:t>, amigos y personas del entorno de ambas; a través de correos </a:t>
            </a:r>
            <a:r>
              <a:rPr lang="es-ES" sz="3400" dirty="0" smtClean="0"/>
              <a:t>electrónicos; </a:t>
            </a:r>
            <a:r>
              <a:rPr lang="es-ES" sz="3400" dirty="0" err="1" smtClean="0"/>
              <a:t>sms</a:t>
            </a:r>
            <a:r>
              <a:rPr lang="es-ES" sz="3400" dirty="0"/>
              <a:t>; fotos; facturas de viajes en pareja,…</a:t>
            </a:r>
          </a:p>
          <a:p>
            <a:endParaRPr lang="es-ES" sz="3400" dirty="0" smtClean="0"/>
          </a:p>
          <a:p>
            <a:r>
              <a:rPr lang="es-ES" sz="3400" dirty="0" smtClean="0"/>
              <a:t>si </a:t>
            </a:r>
            <a:r>
              <a:rPr lang="es-ES" sz="3400" dirty="0"/>
              <a:t>durante la guardia se plantean esas dudas, la necesidad </a:t>
            </a:r>
            <a:r>
              <a:rPr lang="es-ES" sz="3400" dirty="0" smtClean="0"/>
              <a:t>de comprobar </a:t>
            </a:r>
            <a:r>
              <a:rPr lang="es-ES" sz="3400" dirty="0"/>
              <a:t>tales extremos derivará necesariamente en la transformación del </a:t>
            </a:r>
            <a:r>
              <a:rPr lang="es-ES" sz="3400" dirty="0" smtClean="0"/>
              <a:t>Juicio Rápido </a:t>
            </a:r>
            <a:r>
              <a:rPr lang="es-ES" sz="3400" dirty="0"/>
              <a:t>en Diligencias Previas de conformidad con el art. 798-2-2º de la </a:t>
            </a:r>
            <a:r>
              <a:rPr lang="es-ES" sz="3400" dirty="0" err="1"/>
              <a:t>L.E.Crim</a:t>
            </a:r>
            <a:r>
              <a:rPr lang="es-ES" sz="3400" dirty="0"/>
              <a:t>. </a:t>
            </a:r>
            <a:r>
              <a:rPr lang="es-ES" sz="3400" dirty="0" smtClean="0"/>
              <a:t>A cuyo </a:t>
            </a:r>
            <a:r>
              <a:rPr lang="es-ES" sz="3400" dirty="0"/>
              <a:t>fin el Fiscal así lo habrá de solicitar, concretando las diligencias de instrucción </a:t>
            </a:r>
            <a:r>
              <a:rPr lang="es-ES" sz="3400" dirty="0" smtClean="0"/>
              <a:t>que considere </a:t>
            </a:r>
            <a:r>
              <a:rPr lang="es-ES" sz="3400" dirty="0"/>
              <a:t>imprescindibles para acreditar la concurrencia o no de esa elemento objetivo </a:t>
            </a:r>
            <a:r>
              <a:rPr lang="es-ES" sz="3400" dirty="0" smtClean="0"/>
              <a:t>y esa </a:t>
            </a:r>
            <a:r>
              <a:rPr lang="es-ES" sz="3400" dirty="0"/>
              <a:t>instrucción ha de realizarla el JVM . En este sentido l Secc. 20ª de la </a:t>
            </a:r>
            <a:r>
              <a:rPr lang="es-ES" sz="3400" dirty="0" smtClean="0"/>
              <a:t>Audiencia Provincial </a:t>
            </a:r>
            <a:r>
              <a:rPr lang="es-ES" sz="3400" dirty="0"/>
              <a:t>de Barcelona en el Auto 295/2008 de 30 de diciembre ya decía con </a:t>
            </a:r>
            <a:r>
              <a:rPr lang="es-ES" sz="3400" dirty="0" smtClean="0"/>
              <a:t>absoluta claridad que “… </a:t>
            </a:r>
            <a:r>
              <a:rPr lang="es-ES" sz="3400" dirty="0"/>
              <a:t>al margen del resultado que pudiere derivarse de la instrucción y </a:t>
            </a:r>
            <a:r>
              <a:rPr lang="es-ES" sz="3400" dirty="0" smtClean="0"/>
              <a:t>lo que </a:t>
            </a:r>
            <a:r>
              <a:rPr lang="es-ES" sz="3400" dirty="0"/>
              <a:t>se acredite en plenario, se tramita e incoa la denuncia de manera adecuada, </a:t>
            </a:r>
            <a:r>
              <a:rPr lang="es-ES" sz="3400" dirty="0" smtClean="0"/>
              <a:t>es decir</a:t>
            </a:r>
            <a:r>
              <a:rPr lang="es-ES" sz="3400" dirty="0"/>
              <a:t>, por presunto delito de violencia doméstica, por no ser la fase inicial en la </a:t>
            </a:r>
            <a:r>
              <a:rPr lang="es-ES" sz="3400" dirty="0" smtClean="0"/>
              <a:t>que deba </a:t>
            </a:r>
            <a:r>
              <a:rPr lang="es-ES" sz="3400" dirty="0"/>
              <a:t>dilucidarse si la relación es análoga o no a la </a:t>
            </a:r>
            <a:r>
              <a:rPr lang="es-ES" sz="3400" dirty="0" smtClean="0"/>
              <a:t>matrimonial” En </a:t>
            </a:r>
            <a:r>
              <a:rPr lang="es-ES" sz="3400" dirty="0"/>
              <a:t>el mismo sentido se manifestó la A.P. de Álava en el Auto 140/16 de 1 </a:t>
            </a:r>
            <a:r>
              <a:rPr lang="es-ES" sz="3400" dirty="0" smtClean="0"/>
              <a:t>de Abril.</a:t>
            </a:r>
          </a:p>
          <a:p>
            <a:endParaRPr lang="es-ES" sz="3400" dirty="0"/>
          </a:p>
          <a:p>
            <a:r>
              <a:rPr lang="es-ES" sz="3400" b="1" dirty="0" smtClean="0"/>
              <a:t>AMANTES</a:t>
            </a:r>
            <a:r>
              <a:rPr lang="es-ES" sz="3400" dirty="0" smtClean="0"/>
              <a:t>: Sentencia </a:t>
            </a:r>
            <a:r>
              <a:rPr lang="es-ES" sz="3400" dirty="0"/>
              <a:t>510/2009 de 12 de mayo15 </a:t>
            </a:r>
            <a:r>
              <a:rPr lang="es-ES" sz="3400" dirty="0" smtClean="0"/>
              <a:t>“lo </a:t>
            </a:r>
            <a:r>
              <a:rPr lang="es-ES" sz="3400" dirty="0"/>
              <a:t>decisivo para que </a:t>
            </a:r>
            <a:r>
              <a:rPr lang="es-ES" sz="3400" dirty="0" smtClean="0"/>
              <a:t>la equiparación </a:t>
            </a:r>
            <a:r>
              <a:rPr lang="es-ES" sz="3400" dirty="0"/>
              <a:t>entre el matrimonio y situaciones análogas se produzca es "que exista </a:t>
            </a:r>
            <a:r>
              <a:rPr lang="es-ES" sz="3400" dirty="0" smtClean="0"/>
              <a:t>un cierto </a:t>
            </a:r>
            <a:r>
              <a:rPr lang="es-ES" sz="3400" dirty="0"/>
              <a:t>grado de compromiso o estabilidad, aun cuando no haya fidelidad ni </a:t>
            </a:r>
            <a:r>
              <a:rPr lang="es-ES" sz="3400" dirty="0" smtClean="0"/>
              <a:t>se compartan </a:t>
            </a:r>
            <a:r>
              <a:rPr lang="es-ES" sz="3400" dirty="0"/>
              <a:t>expectativas de futuro”</a:t>
            </a:r>
            <a:endParaRPr lang="es-ES" sz="3400" dirty="0" smtClean="0"/>
          </a:p>
          <a:p>
            <a:endParaRPr lang="es-ES" dirty="0"/>
          </a:p>
        </p:txBody>
      </p:sp>
    </p:spTree>
    <p:extLst>
      <p:ext uri="{BB962C8B-B14F-4D97-AF65-F5344CB8AC3E}">
        <p14:creationId xmlns:p14="http://schemas.microsoft.com/office/powerpoint/2010/main" val="1538887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77500" lnSpcReduction="20000"/>
          </a:bodyPr>
          <a:lstStyle/>
          <a:p>
            <a:pPr algn="just"/>
            <a:r>
              <a:rPr lang="es-ES" sz="2800" dirty="0" smtClean="0">
                <a:solidFill>
                  <a:schemeClr val="tx2"/>
                </a:solidFill>
              </a:rPr>
              <a:t>MENORES: </a:t>
            </a:r>
            <a:r>
              <a:rPr lang="es-ES" dirty="0" smtClean="0"/>
              <a:t>La competencia de los Juzgados de Violencia Sobre la Mujer no comprende los delitos cometidos sobre los hijos/as de las víctimas, salvo en aquellos casos de conexidad delictiva o la investigación de un delito del artículo 173.2 del Código Penal. Se exige por tanto que los delitos cometidos sobre los hijos/as se produzcan en unidad de acto, es decir, en el mismo episodios violento cometido contra la mujer. Se abren paso interpretaciones más amplias que exigen actos de violencia contra la mujer sin unidad </a:t>
            </a:r>
            <a:r>
              <a:rPr lang="es-ES" smtClean="0"/>
              <a:t>de acto </a:t>
            </a:r>
            <a:r>
              <a:rPr lang="es-ES" dirty="0" smtClean="0"/>
              <a:t>y otras todavía </a:t>
            </a:r>
            <a:r>
              <a:rPr lang="es-ES" smtClean="0"/>
              <a:t>más amplias que sostienen </a:t>
            </a:r>
            <a:r>
              <a:rPr lang="es-ES" dirty="0" smtClean="0"/>
              <a:t>que cualquier violencia cometida sobre hijos/as de la mujer puede ser considerada violencia sobre la mujer, como delitos instrumentales.</a:t>
            </a:r>
            <a:endParaRPr lang="es-ES" dirty="0"/>
          </a:p>
        </p:txBody>
      </p:sp>
    </p:spTree>
    <p:extLst>
      <p:ext uri="{BB962C8B-B14F-4D97-AF65-F5344CB8AC3E}">
        <p14:creationId xmlns:p14="http://schemas.microsoft.com/office/powerpoint/2010/main" val="709492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normAutofit fontScale="55000" lnSpcReduction="20000"/>
          </a:bodyPr>
          <a:lstStyle/>
          <a:p>
            <a:pPr algn="just"/>
            <a:r>
              <a:rPr lang="es-ES" dirty="0" smtClean="0">
                <a:solidFill>
                  <a:schemeClr val="accent1"/>
                </a:solidFill>
              </a:rPr>
              <a:t>DENUNCIAS CRUZADAS:</a:t>
            </a:r>
          </a:p>
          <a:p>
            <a:pPr algn="just"/>
            <a:r>
              <a:rPr lang="es-ES" dirty="0" smtClean="0"/>
              <a:t>ATS 17 DE SEPT. 2013. ROJ 9215/2013</a:t>
            </a:r>
          </a:p>
          <a:p>
            <a:pPr algn="just"/>
            <a:r>
              <a:rPr lang="es-ES" dirty="0" smtClean="0"/>
              <a:t> “Los hechos en principio por la naturaleza de las acciones denunciadas (agresión con violencia que produce lesiones), tendrían encaje en el delito de maltrato familiar del artículo 153.1 C. Penal y es claro que no cabe desglosar las denuncias cruzadas para su conocimiento por separado, al tratarse no de hechos distintos ni producidos en diferentes momentos, sino de un único episodio o suceso con dos diferentes versiones, por lo que el conocimiento por separado rompería la continencia de la causa. Y se encuentran comprendidos en el ámbito de la competencia del Juzgado de Violencia Sobre la Mujer a tenor de lo dispuesto en el art. 14.5 a </a:t>
            </a:r>
            <a:r>
              <a:rPr lang="es-ES" dirty="0" err="1" smtClean="0"/>
              <a:t>LECrim</a:t>
            </a:r>
            <a:r>
              <a:rPr lang="es-ES" dirty="0" smtClean="0"/>
              <a:t> y 87 ter 1.a) LOPJ</a:t>
            </a:r>
          </a:p>
          <a:p>
            <a:pPr algn="just"/>
            <a:r>
              <a:rPr lang="es-ES" dirty="0" smtClean="0"/>
              <a:t>La </a:t>
            </a:r>
            <a:r>
              <a:rPr lang="es-ES" dirty="0"/>
              <a:t>Consulta a la Fiscalía de Sala que fue resuelta </a:t>
            </a:r>
            <a:r>
              <a:rPr lang="es-ES" dirty="0" smtClean="0"/>
              <a:t>por Dictamen </a:t>
            </a:r>
            <a:r>
              <a:rPr lang="es-ES" dirty="0"/>
              <a:t>de 1 de febrero de 2016 en el que se concluyó que la competencia para </a:t>
            </a:r>
            <a:r>
              <a:rPr lang="es-ES" dirty="0" smtClean="0"/>
              <a:t>el conocimiento </a:t>
            </a:r>
            <a:r>
              <a:rPr lang="es-ES" dirty="0"/>
              <a:t>conjunto de ambas agresiones cruzadas corresponde al JVM; y para </a:t>
            </a:r>
            <a:r>
              <a:rPr lang="es-ES" dirty="0" smtClean="0"/>
              <a:t>ello se </a:t>
            </a:r>
            <a:r>
              <a:rPr lang="es-ES" dirty="0"/>
              <a:t>basó en una interpretación integradora y sistemática de estos preceptos con </a:t>
            </a:r>
            <a:r>
              <a:rPr lang="es-ES" dirty="0" smtClean="0"/>
              <a:t>lo dispuesto </a:t>
            </a:r>
            <a:r>
              <a:rPr lang="es-ES" dirty="0"/>
              <a:t>en el art. 14.3 y 14.5 de la </a:t>
            </a:r>
            <a:r>
              <a:rPr lang="es-ES" dirty="0" err="1"/>
              <a:t>L.E.Crim</a:t>
            </a:r>
            <a:r>
              <a:rPr lang="es-ES" dirty="0"/>
              <a:t>., en la jurisprudencia- Acuerdo de la </a:t>
            </a:r>
            <a:r>
              <a:rPr lang="es-ES" dirty="0" smtClean="0"/>
              <a:t>Sala II </a:t>
            </a:r>
            <a:r>
              <a:rPr lang="es-ES" dirty="0"/>
              <a:t>del TS de 27 de noviembre de 1998- y en el espíritu de la Ley.</a:t>
            </a:r>
          </a:p>
        </p:txBody>
      </p:sp>
    </p:spTree>
    <p:extLst>
      <p:ext uri="{BB962C8B-B14F-4D97-AF65-F5344CB8AC3E}">
        <p14:creationId xmlns:p14="http://schemas.microsoft.com/office/powerpoint/2010/main" val="3720246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solidFill>
                  <a:schemeClr val="accent2"/>
                </a:solidFill>
              </a:rPr>
              <a:t>DELITO CONTRA DERECHOS Y DEBERES FAMILIARES</a:t>
            </a:r>
            <a:endParaRPr lang="es-ES" dirty="0">
              <a:solidFill>
                <a:schemeClr val="accent2"/>
              </a:solidFill>
            </a:endParaRPr>
          </a:p>
        </p:txBody>
      </p:sp>
      <p:sp>
        <p:nvSpPr>
          <p:cNvPr id="3" name="2 Marcador de contenido"/>
          <p:cNvSpPr>
            <a:spLocks noGrp="1"/>
          </p:cNvSpPr>
          <p:nvPr>
            <p:ph idx="1"/>
          </p:nvPr>
        </p:nvSpPr>
        <p:spPr/>
        <p:txBody>
          <a:bodyPr>
            <a:normAutofit fontScale="47500" lnSpcReduction="20000"/>
          </a:bodyPr>
          <a:lstStyle/>
          <a:p>
            <a:pPr marL="0" indent="0" algn="just">
              <a:buNone/>
            </a:pPr>
            <a:r>
              <a:rPr lang="es-ES" dirty="0"/>
              <a:t>El problema se plantea a la hora de determinar si, en los casos de impago de pensión </a:t>
            </a:r>
            <a:r>
              <a:rPr lang="es-ES" dirty="0" smtClean="0"/>
              <a:t>alimenticia establecida </a:t>
            </a:r>
            <a:r>
              <a:rPr lang="es-ES" dirty="0"/>
              <a:t>a favor de los hijos/as, es exigible la comisión de un acto de violencia de </a:t>
            </a:r>
            <a:r>
              <a:rPr lang="es-ES" dirty="0" smtClean="0"/>
              <a:t>género para </a:t>
            </a:r>
            <a:r>
              <a:rPr lang="es-ES" dirty="0"/>
              <a:t>atribuir la competencia para conocer del delito al </a:t>
            </a:r>
            <a:r>
              <a:rPr lang="es-ES" dirty="0" smtClean="0"/>
              <a:t>JVM:</a:t>
            </a:r>
          </a:p>
          <a:p>
            <a:pPr marL="0" indent="0" algn="just">
              <a:buNone/>
            </a:pPr>
            <a:endParaRPr lang="es-ES" dirty="0"/>
          </a:p>
          <a:p>
            <a:pPr marL="0" indent="0" algn="just">
              <a:buNone/>
            </a:pPr>
            <a:r>
              <a:rPr lang="es-ES" dirty="0" smtClean="0"/>
              <a:t>La </a:t>
            </a:r>
            <a:r>
              <a:rPr lang="es-ES" dirty="0"/>
              <a:t>Circular 4/2005, de la Fiscalía General del Estado, </a:t>
            </a:r>
            <a:r>
              <a:rPr lang="es-ES" dirty="0" smtClean="0"/>
              <a:t>La Circular 6/2011</a:t>
            </a:r>
            <a:r>
              <a:rPr lang="es-ES" dirty="0"/>
              <a:t>, de la Fiscalía General del </a:t>
            </a:r>
            <a:r>
              <a:rPr lang="es-ES" dirty="0" smtClean="0"/>
              <a:t>Estado, Las Conclusiones </a:t>
            </a:r>
            <a:r>
              <a:rPr lang="es-ES" dirty="0"/>
              <a:t>elaboradas en el I </a:t>
            </a:r>
            <a:r>
              <a:rPr lang="es-ES" dirty="0" smtClean="0"/>
              <a:t>Seminario de </a:t>
            </a:r>
            <a:r>
              <a:rPr lang="es-ES" dirty="0"/>
              <a:t>Magistrados de Secciones Penales Especializadas de las Audiencias Provinciales, </a:t>
            </a:r>
            <a:r>
              <a:rPr lang="es-ES" dirty="0" smtClean="0"/>
              <a:t>pronunciamientos </a:t>
            </a:r>
            <a:r>
              <a:rPr lang="es-ES" dirty="0"/>
              <a:t>de las Audiencias Provinciales y del Tribunal Supremo, </a:t>
            </a:r>
            <a:r>
              <a:rPr lang="es-ES" dirty="0" smtClean="0"/>
              <a:t>Autos </a:t>
            </a:r>
            <a:r>
              <a:rPr lang="es-ES" dirty="0"/>
              <a:t>del Tribunal Supremo de 5 de noviembre de 2008 (“cualquiera de los delitos contra </a:t>
            </a:r>
            <a:r>
              <a:rPr lang="es-ES" dirty="0" smtClean="0"/>
              <a:t>los derechos </a:t>
            </a:r>
            <a:r>
              <a:rPr lang="es-ES" dirty="0"/>
              <a:t>y deberes familiares no será por sí solo competencia de los JVM, sino que </a:t>
            </a:r>
            <a:r>
              <a:rPr lang="es-ES" dirty="0" smtClean="0"/>
              <a:t>requerirá que </a:t>
            </a:r>
            <a:r>
              <a:rPr lang="es-ES" dirty="0"/>
              <a:t>con carácter previo se haya cometido un delito de los contemplados en el artículo 87 </a:t>
            </a:r>
            <a:r>
              <a:rPr lang="es-ES" dirty="0" smtClean="0"/>
              <a:t>ter1 </a:t>
            </a:r>
            <a:r>
              <a:rPr lang="es-ES" dirty="0"/>
              <a:t>a) de la LOPJ. En consecuencia, cometido de forma aislada un delito contra los </a:t>
            </a:r>
            <a:r>
              <a:rPr lang="es-ES" dirty="0" smtClean="0"/>
              <a:t>derechos y </a:t>
            </a:r>
            <a:r>
              <a:rPr lang="es-ES" dirty="0"/>
              <a:t>deberes familiares la competencia será del Juzgado de Instrucción y no del JVM”) y de </a:t>
            </a:r>
            <a:r>
              <a:rPr lang="es-ES" dirty="0" smtClean="0"/>
              <a:t>28 de </a:t>
            </a:r>
            <a:r>
              <a:rPr lang="es-ES" dirty="0"/>
              <a:t>mayo de 2008 (“no nos hallamos ante un caso de violencia contra la mujer, pues en </a:t>
            </a:r>
            <a:r>
              <a:rPr lang="es-ES" dirty="0" smtClean="0"/>
              <a:t>modo alguno </a:t>
            </a:r>
            <a:r>
              <a:rPr lang="es-ES" dirty="0"/>
              <a:t>consta que haya existido tal violencia o actitud semejante, sino solo la referida </a:t>
            </a:r>
            <a:r>
              <a:rPr lang="es-ES" dirty="0" smtClean="0"/>
              <a:t>falta de </a:t>
            </a:r>
            <a:r>
              <a:rPr lang="es-ES" dirty="0"/>
              <a:t>pago de varias mensualidades de la pensión acordada razón por la cual no cabe </a:t>
            </a:r>
            <a:r>
              <a:rPr lang="es-ES" dirty="0" smtClean="0"/>
              <a:t>aplicar el </a:t>
            </a:r>
            <a:r>
              <a:rPr lang="es-ES" dirty="0"/>
              <a:t>actual art. 15 bis </a:t>
            </a:r>
            <a:r>
              <a:rPr lang="es-ES" dirty="0" err="1"/>
              <a:t>Lecrim</a:t>
            </a:r>
            <a:r>
              <a:rPr lang="es-ES" dirty="0"/>
              <a:t>, introducido por LO 1/2004 (...); por tanto habrá de tenerse </a:t>
            </a:r>
            <a:r>
              <a:rPr lang="es-ES" dirty="0" smtClean="0"/>
              <a:t>en cuenta </a:t>
            </a:r>
            <a:r>
              <a:rPr lang="es-ES" dirty="0"/>
              <a:t>la norma general del art. 14.2 de tal ley procesal, que tiene en cuenta al respecto </a:t>
            </a:r>
            <a:r>
              <a:rPr lang="es-ES" dirty="0" smtClean="0"/>
              <a:t>el lugar </a:t>
            </a:r>
            <a:r>
              <a:rPr lang="es-ES" dirty="0"/>
              <a:t>en que el delito se hubiera cometido”). El criterio competencial de este último Auto </a:t>
            </a:r>
            <a:r>
              <a:rPr lang="es-ES" dirty="0" smtClean="0"/>
              <a:t>se aplica </a:t>
            </a:r>
            <a:r>
              <a:rPr lang="es-ES" dirty="0"/>
              <a:t>también en los Autos del Tribunal Supremo de 24 de enero de 2012 (ROJ 698/12), </a:t>
            </a:r>
            <a:r>
              <a:rPr lang="es-ES" dirty="0" smtClean="0"/>
              <a:t>2 de </a:t>
            </a:r>
            <a:r>
              <a:rPr lang="es-ES" dirty="0"/>
              <a:t>noviembre de 2011 (ROJ 10750/11) y 31 de marzo de 2011 (ROJ 3935/11</a:t>
            </a:r>
            <a:r>
              <a:rPr lang="es-ES" dirty="0" smtClean="0"/>
              <a:t>) </a:t>
            </a:r>
            <a:r>
              <a:rPr lang="es-ES" dirty="0"/>
              <a:t>y Informe del Grupo de Expertos y Expertas en Violencia Doméstica y de </a:t>
            </a:r>
            <a:r>
              <a:rPr lang="es-ES" dirty="0" smtClean="0"/>
              <a:t>Género del </a:t>
            </a:r>
            <a:r>
              <a:rPr lang="es-ES" dirty="0"/>
              <a:t>Consejo General del Poder Judicial acerca de los problemas técnicos detectados en la </a:t>
            </a:r>
            <a:r>
              <a:rPr lang="es-ES" dirty="0" smtClean="0"/>
              <a:t>aplicación de </a:t>
            </a:r>
            <a:r>
              <a:rPr lang="es-ES" dirty="0"/>
              <a:t>la Ley Orgánica </a:t>
            </a:r>
            <a:r>
              <a:rPr lang="es-ES" dirty="0" smtClean="0"/>
              <a:t>1/2004.</a:t>
            </a:r>
          </a:p>
          <a:p>
            <a:pPr marL="0" indent="0" algn="just">
              <a:buNone/>
            </a:pPr>
            <a:endParaRPr lang="es-ES" dirty="0"/>
          </a:p>
          <a:p>
            <a:pPr marL="0" indent="0" algn="just">
              <a:buNone/>
            </a:pPr>
            <a:r>
              <a:rPr lang="es-ES" dirty="0" smtClean="0"/>
              <a:t>LA REGULACIÓN LEGAL NO LO EXIGE</a:t>
            </a:r>
            <a:endParaRPr lang="es-ES" dirty="0"/>
          </a:p>
          <a:p>
            <a:pPr marL="0" indent="0">
              <a:buNone/>
            </a:pPr>
            <a:endParaRPr lang="es-ES" dirty="0"/>
          </a:p>
        </p:txBody>
      </p:sp>
    </p:spTree>
    <p:extLst>
      <p:ext uri="{BB962C8B-B14F-4D97-AF65-F5344CB8AC3E}">
        <p14:creationId xmlns:p14="http://schemas.microsoft.com/office/powerpoint/2010/main" val="562123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accent2"/>
                </a:solidFill>
              </a:rPr>
              <a:t>COMPETENCIA TERRITORIAL</a:t>
            </a:r>
            <a:endParaRPr lang="es-ES" dirty="0">
              <a:solidFill>
                <a:schemeClr val="accent2"/>
              </a:solidFill>
            </a:endParaRPr>
          </a:p>
        </p:txBody>
      </p:sp>
      <p:sp>
        <p:nvSpPr>
          <p:cNvPr id="3" name="2 Marcador de contenido"/>
          <p:cNvSpPr>
            <a:spLocks noGrp="1"/>
          </p:cNvSpPr>
          <p:nvPr>
            <p:ph idx="1"/>
          </p:nvPr>
        </p:nvSpPr>
        <p:spPr>
          <a:xfrm>
            <a:off x="539552" y="1196752"/>
            <a:ext cx="8157592" cy="5184576"/>
          </a:xfrm>
        </p:spPr>
        <p:txBody>
          <a:bodyPr>
            <a:normAutofit fontScale="25000" lnSpcReduction="20000"/>
          </a:bodyPr>
          <a:lstStyle/>
          <a:p>
            <a:r>
              <a:rPr lang="es-ES" sz="7200" dirty="0" smtClean="0"/>
              <a:t>15 bis </a:t>
            </a:r>
            <a:r>
              <a:rPr lang="es-ES" sz="7200" dirty="0" err="1" smtClean="0"/>
              <a:t>LECrim</a:t>
            </a:r>
            <a:r>
              <a:rPr lang="es-ES" sz="7200" dirty="0" smtClean="0"/>
              <a:t> (adicionado por el art. 59 de la LO 1/2004) "En el caso de que se trate de algunos de los delitos o faltas cuya instrucción o conocimiento corresponda al Juzgado de Violencia sobre la Mujer, la competencia territorial vendrá determinada por </a:t>
            </a:r>
            <a:r>
              <a:rPr lang="es-ES" sz="7200" dirty="0" smtClean="0">
                <a:solidFill>
                  <a:schemeClr val="accent1"/>
                </a:solidFill>
              </a:rPr>
              <a:t>el lugar del domicilio de la víctima...“ domicilio habitual en el momento de los hechos </a:t>
            </a:r>
          </a:p>
          <a:p>
            <a:r>
              <a:rPr lang="es-ES" sz="7200" dirty="0" smtClean="0"/>
              <a:t> excepción a las normas generales del </a:t>
            </a:r>
            <a:r>
              <a:rPr lang="es-ES" sz="7200" dirty="0" err="1" smtClean="0"/>
              <a:t>forum</a:t>
            </a:r>
            <a:r>
              <a:rPr lang="es-ES" sz="7200" dirty="0" smtClean="0"/>
              <a:t> </a:t>
            </a:r>
            <a:r>
              <a:rPr lang="es-ES" sz="7200" dirty="0" err="1" smtClean="0"/>
              <a:t>delicti</a:t>
            </a:r>
            <a:r>
              <a:rPr lang="es-ES" sz="7200" dirty="0" smtClean="0"/>
              <a:t> </a:t>
            </a:r>
            <a:r>
              <a:rPr lang="es-ES" sz="7200" dirty="0" err="1" smtClean="0"/>
              <a:t>comissi</a:t>
            </a:r>
            <a:r>
              <a:rPr lang="es-ES" sz="7200" dirty="0" smtClean="0"/>
              <a:t> derivada del principio de protección integral de la mujer que informa la Ley, con la finalidad -ya buscada en el art. 771 de la LEC con relación a las medidas provisionales previas- de allanar al máximo la denuncia o la solicitud de medidas por quien las necesite, facilitando a la víctima el acceso a la tutela prevista en la Ley mediante el acercamiento del órgano competente. </a:t>
            </a:r>
          </a:p>
          <a:p>
            <a:r>
              <a:rPr lang="es-ES" sz="7200" dirty="0" smtClean="0"/>
              <a:t> institución procesal de la </a:t>
            </a:r>
            <a:r>
              <a:rPr lang="es-ES" sz="7200" dirty="0" err="1" smtClean="0"/>
              <a:t>perpetuatio</a:t>
            </a:r>
            <a:r>
              <a:rPr lang="es-ES" sz="7200" dirty="0" smtClean="0"/>
              <a:t> </a:t>
            </a:r>
            <a:r>
              <a:rPr lang="es-ES" sz="7200" dirty="0" err="1" smtClean="0"/>
              <a:t>iurisdictionis</a:t>
            </a:r>
            <a:r>
              <a:rPr lang="es-ES" sz="7200" dirty="0" smtClean="0"/>
              <a:t>, aplicable en este punto al proceso penal, impone que la situación -fáctica y jurídica- que sirvió de base para fijar la competencia de un determinado órgano jurisdiccional se considere determinante del fuero, sin perjuicio de que aquella situación se modifique a lo largo del proceso y sin que pueda alterarse la competencia por un acto de voluntad de alguna de las partes (STS 2ª 782/1999, de 20 de mayo y ATS 2ª de 18 de mayo de 1997).</a:t>
            </a:r>
          </a:p>
          <a:p>
            <a:r>
              <a:rPr lang="es-ES" sz="7200" dirty="0" smtClean="0"/>
              <a:t>Si se desconoce domicilio, lugar de residencia accidental </a:t>
            </a:r>
          </a:p>
          <a:p>
            <a:r>
              <a:rPr lang="es-ES" sz="7200" dirty="0" smtClean="0">
                <a:solidFill>
                  <a:schemeClr val="accent1"/>
                </a:solidFill>
              </a:rPr>
              <a:t>Excepciones:</a:t>
            </a:r>
            <a:r>
              <a:rPr lang="es-ES" sz="7200" dirty="0" smtClean="0"/>
              <a:t> adopción de orden de protección  y  medidas urgentes del artículo 13 de la presente Ley que pudiera adoptar el Juez del lugar de comisión de los hechos.</a:t>
            </a:r>
          </a:p>
          <a:p>
            <a:endParaRPr lang="es-ES" dirty="0"/>
          </a:p>
        </p:txBody>
      </p:sp>
    </p:spTree>
    <p:extLst>
      <p:ext uri="{BB962C8B-B14F-4D97-AF65-F5344CB8AC3E}">
        <p14:creationId xmlns:p14="http://schemas.microsoft.com/office/powerpoint/2010/main" val="226431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accent2"/>
                </a:solidFill>
              </a:rPr>
              <a:t>DESARROLLO FUTURO</a:t>
            </a:r>
            <a:endParaRPr lang="es-ES" dirty="0">
              <a:solidFill>
                <a:schemeClr val="accent2"/>
              </a:solidFill>
            </a:endParaRPr>
          </a:p>
        </p:txBody>
      </p:sp>
      <p:sp>
        <p:nvSpPr>
          <p:cNvPr id="3" name="2 Marcador de contenido"/>
          <p:cNvSpPr>
            <a:spLocks noGrp="1"/>
          </p:cNvSpPr>
          <p:nvPr>
            <p:ph idx="1"/>
          </p:nvPr>
        </p:nvSpPr>
        <p:spPr/>
        <p:txBody>
          <a:bodyPr>
            <a:normAutofit fontScale="55000" lnSpcReduction="20000"/>
          </a:bodyPr>
          <a:lstStyle/>
          <a:p>
            <a:r>
              <a:rPr lang="es-ES" dirty="0" smtClean="0"/>
              <a:t>LEGISLATIVO: ampliar el concepto de violencia de genero para incluir toda violencia y no exclusivamente la cometida en el seno de la pareja. </a:t>
            </a:r>
          </a:p>
          <a:p>
            <a:r>
              <a:rPr lang="es-ES" dirty="0" smtClean="0"/>
              <a:t>FUNCIONAL: Creación de juzgados especializados a nivel superior al partido judicial dotándolos de unidades psicosociales (medico forense, psicólogos y trabajadores sociales) </a:t>
            </a:r>
          </a:p>
          <a:p>
            <a:r>
              <a:rPr lang="es-ES" dirty="0" smtClean="0"/>
              <a:t>PENAL: Todos los atestados que contengan valoración del riesgo (VIOGEN, S.A.R.A.), se realice una instrucción completa para detectar situaciones de violencia habitual más allá de la persecución rápida de un hecho de violencia concreta  y para evitar el archivo directo de la causa si la víctima se acoge a la dispensa de no de declarar.</a:t>
            </a:r>
          </a:p>
          <a:p>
            <a:r>
              <a:rPr lang="es-ES" dirty="0" smtClean="0"/>
              <a:t>FORMACION INRTEGRAL DE LOS JUECES Y PERSONAL (CON CARACTER OBLIGATORIO): Estudio de la regulación internacional (España ha sido dos veces condena por el Comité CEDAW,  sentencias del TEDH (Corte Iberoamericana de Derechos Humanos); estudio y aprendizaje de técnicas para juzgar con perspectiva de género; conocimiento de circuito de violencia) Argentina Oficina de la Mujer de la Corte Suprema de Justicia de la Nación y en España Observatorio de Violencia Doméstica CGPHJ guías de aplicación y pagina del Consejo de Europa para la aplicación de técnicas para juzgar con perspectiva de género (training manual </a:t>
            </a:r>
            <a:r>
              <a:rPr lang="es-ES" dirty="0" err="1" smtClean="0"/>
              <a:t>for</a:t>
            </a:r>
            <a:r>
              <a:rPr lang="es-ES" dirty="0" smtClean="0"/>
              <a:t> </a:t>
            </a:r>
            <a:r>
              <a:rPr lang="es-ES" dirty="0" err="1" smtClean="0"/>
              <a:t>judges</a:t>
            </a:r>
            <a:r>
              <a:rPr lang="es-ES" dirty="0" smtClean="0"/>
              <a:t> and </a:t>
            </a:r>
            <a:r>
              <a:rPr lang="es-ES" dirty="0" err="1" smtClean="0"/>
              <a:t>prosecutors</a:t>
            </a:r>
            <a:r>
              <a:rPr lang="es-ES" dirty="0" smtClean="0"/>
              <a:t> </a:t>
            </a:r>
            <a:r>
              <a:rPr lang="es-ES" dirty="0" err="1" smtClean="0"/>
              <a:t>on</a:t>
            </a:r>
            <a:r>
              <a:rPr lang="es-ES" dirty="0" smtClean="0"/>
              <a:t> </a:t>
            </a:r>
            <a:r>
              <a:rPr lang="es-ES" dirty="0" err="1" smtClean="0"/>
              <a:t>ensuring</a:t>
            </a:r>
            <a:r>
              <a:rPr lang="es-ES" dirty="0" smtClean="0"/>
              <a:t> </a:t>
            </a:r>
            <a:r>
              <a:rPr lang="es-ES" dirty="0" err="1" smtClean="0"/>
              <a:t>women’s</a:t>
            </a:r>
            <a:r>
              <a:rPr lang="es-ES" dirty="0" smtClean="0"/>
              <a:t> </a:t>
            </a:r>
            <a:r>
              <a:rPr lang="es-ES" dirty="0" err="1" smtClean="0"/>
              <a:t>access</a:t>
            </a:r>
            <a:r>
              <a:rPr lang="es-ES" dirty="0" smtClean="0"/>
              <a:t> to </a:t>
            </a:r>
            <a:r>
              <a:rPr lang="es-ES" dirty="0" err="1" smtClean="0"/>
              <a:t>justice</a:t>
            </a:r>
            <a:r>
              <a:rPr lang="es-ES" dirty="0" smtClean="0"/>
              <a:t>)</a:t>
            </a:r>
            <a:endParaRPr lang="es-ES" dirty="0"/>
          </a:p>
        </p:txBody>
      </p:sp>
    </p:spTree>
    <p:extLst>
      <p:ext uri="{BB962C8B-B14F-4D97-AF65-F5344CB8AC3E}">
        <p14:creationId xmlns:p14="http://schemas.microsoft.com/office/powerpoint/2010/main" val="3074255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solidFill>
                  <a:schemeClr val="accent2"/>
                </a:solidFill>
              </a:rPr>
              <a:t>VIOLENCIA SOBRE LA MUJER </a:t>
            </a:r>
            <a:br>
              <a:rPr lang="es-ES" dirty="0" smtClean="0">
                <a:solidFill>
                  <a:schemeClr val="accent2"/>
                </a:solidFill>
              </a:rPr>
            </a:br>
            <a:r>
              <a:rPr lang="es-ES" dirty="0" smtClean="0">
                <a:solidFill>
                  <a:schemeClr val="accent2"/>
                </a:solidFill>
              </a:rPr>
              <a:t>CONCEPTO INTERNACIONAL</a:t>
            </a:r>
            <a:endParaRPr lang="es-ES" dirty="0">
              <a:solidFill>
                <a:schemeClr val="accent2"/>
              </a:solidFill>
            </a:endParaRPr>
          </a:p>
        </p:txBody>
      </p:sp>
      <p:sp>
        <p:nvSpPr>
          <p:cNvPr id="3" name="2 Marcador de contenido"/>
          <p:cNvSpPr>
            <a:spLocks noGrp="1"/>
          </p:cNvSpPr>
          <p:nvPr>
            <p:ph idx="1"/>
          </p:nvPr>
        </p:nvSpPr>
        <p:spPr>
          <a:xfrm>
            <a:off x="467544" y="1484784"/>
            <a:ext cx="8219256" cy="4641379"/>
          </a:xfrm>
        </p:spPr>
        <p:txBody>
          <a:bodyPr>
            <a:normAutofit fontScale="25000" lnSpcReduction="20000"/>
          </a:bodyPr>
          <a:lstStyle/>
          <a:p>
            <a:endParaRPr lang="es-ES" dirty="0" smtClean="0"/>
          </a:p>
          <a:p>
            <a:pPr marL="0" indent="0" algn="just">
              <a:buNone/>
            </a:pPr>
            <a:r>
              <a:rPr lang="es-ES" sz="4400" dirty="0">
                <a:solidFill>
                  <a:schemeClr val="accent1"/>
                </a:solidFill>
              </a:rPr>
              <a:t> </a:t>
            </a:r>
            <a:r>
              <a:rPr lang="es-ES" sz="4400" dirty="0" smtClean="0">
                <a:solidFill>
                  <a:schemeClr val="accent1"/>
                </a:solidFill>
              </a:rPr>
              <a:t>          </a:t>
            </a:r>
            <a:r>
              <a:rPr lang="es-ES" sz="4800" b="1" dirty="0" smtClean="0"/>
              <a:t>CONVENCION NACIONES UNIDAS SOBRE LA ELIMINACIÓN DE TODAS LAS FORMAS DE DISCRIMINACION SOBRE LA MUEJR Y RECOMENDACIONES DE SU COMITÉ (CEDAW)  “</a:t>
            </a:r>
            <a:r>
              <a:rPr lang="es-ES" sz="4800" dirty="0" smtClean="0"/>
              <a:t>violencia </a:t>
            </a:r>
            <a:r>
              <a:rPr lang="es-ES" sz="4800" dirty="0"/>
              <a:t>contra la mujer" se entiende todo acto de violencia basado en la pertenencia al sexo femenino que tenga o pueda tener como resultado un daño o sufrimiento físico, sexual o sicológico para la mujer, así como las amenazas de tales actos, la coacción o la privación arbitraria de la libertad, tanto si se producen en la vida pública como en la vida privada. </a:t>
            </a:r>
            <a:r>
              <a:rPr lang="es-ES" sz="4800" dirty="0" smtClean="0"/>
              <a:t>( </a:t>
            </a:r>
            <a:r>
              <a:rPr lang="es-ES" sz="4800" b="1" dirty="0"/>
              <a:t>violencia física, sexual y sicológica que se produzca en la familia</a:t>
            </a:r>
            <a:r>
              <a:rPr lang="es-ES" sz="4800" dirty="0"/>
              <a:t>, incluidos los malos tratos, el abuso sexual de las niñas en el hogar, la violencia relacionada con la dote, la violación por el marido, la mutilación genital femenina y otras prácticas tradicionales nocivas para la mujer, los actos de violencia perpetrados por otros miembros de la familia y la violencia relacionada con la explotación</a:t>
            </a:r>
            <a:r>
              <a:rPr lang="es-ES" sz="4800" dirty="0" smtClean="0"/>
              <a:t>;  </a:t>
            </a:r>
            <a:r>
              <a:rPr lang="es-ES" sz="4800" b="1" dirty="0"/>
              <a:t>La violencia física, sexual y sicológica perpetrada dentro de la comunidad en general</a:t>
            </a:r>
            <a:r>
              <a:rPr lang="es-ES" sz="4800" dirty="0"/>
              <a:t>, inclusive la violación, el abuso sexual, el acoso y la intimidación sexuales en el trabajo, en instituciones educacionales y en otros lugares, la trata de mujeres y la prostitución </a:t>
            </a:r>
            <a:r>
              <a:rPr lang="es-ES" sz="4800" dirty="0" smtClean="0"/>
              <a:t>forzada</a:t>
            </a:r>
            <a:r>
              <a:rPr lang="es-ES" sz="4800" dirty="0"/>
              <a:t> </a:t>
            </a:r>
            <a:r>
              <a:rPr lang="es-ES" sz="4800" dirty="0" smtClean="0"/>
              <a:t>y  </a:t>
            </a:r>
            <a:r>
              <a:rPr lang="es-ES" sz="4800" b="1" dirty="0"/>
              <a:t>La violencia física, sexual y sicológica perpetrada o tolerada por el Estado</a:t>
            </a:r>
            <a:r>
              <a:rPr lang="es-ES" sz="4800" dirty="0"/>
              <a:t>, dondequiera que ocurra.</a:t>
            </a:r>
          </a:p>
          <a:p>
            <a:pPr algn="just"/>
            <a:endParaRPr lang="es-ES" sz="4800" dirty="0">
              <a:solidFill>
                <a:schemeClr val="accent1"/>
              </a:solidFill>
            </a:endParaRPr>
          </a:p>
          <a:p>
            <a:pPr algn="just"/>
            <a:r>
              <a:rPr lang="es-ES" sz="4800" b="1" dirty="0" smtClean="0"/>
              <a:t>EL CONVENIO DEL CONSEJO DE EUROPA SOBRE PREVENCIÓN Y LUCHA CONTRA LA VIOLENCIA CONTRA LA MUJER Y LA VIOLENCIA DOMÉSTICA </a:t>
            </a:r>
            <a:r>
              <a:rPr lang="es-ES" sz="4800" dirty="0" smtClean="0"/>
              <a:t>(Convenio de Estambul, de 11 de mayo de 2011, concretamente los artículos 3.a) y d) </a:t>
            </a:r>
            <a:r>
              <a:rPr lang="es-ES" sz="4800" dirty="0" smtClean="0">
                <a:solidFill>
                  <a:schemeClr val="accent1"/>
                </a:solidFill>
              </a:rPr>
              <a:t>no liga la existencia de violencia sobre la mujer con el hecho de que exista o haya existido relación de pareja</a:t>
            </a:r>
            <a:r>
              <a:rPr lang="es-ES" sz="4800" dirty="0" smtClean="0"/>
              <a:t>. Se debe entender por violencia contra la mujer una violación de los derechos humanos y una forma de discriminación contra las mujeres, y designará todos los actos de violencia basados en el género que implican o pueden implicar para las mujeres daños o sufrimientos de naturaleza física, sexual, psicológica o económica, incluidas las amenazas de realizar dicho actos, la coacción o la privación arbitraria de libertad, en la vida pública o privada.</a:t>
            </a:r>
          </a:p>
          <a:p>
            <a:pPr marL="0" indent="0" algn="just">
              <a:buNone/>
            </a:pPr>
            <a:endParaRPr lang="es-ES" sz="4800" dirty="0" smtClean="0"/>
          </a:p>
          <a:p>
            <a:pPr algn="just"/>
            <a:r>
              <a:rPr lang="es-ES" sz="4800" b="1" dirty="0" smtClean="0"/>
              <a:t>La CONVENCION </a:t>
            </a:r>
            <a:r>
              <a:rPr lang="es-ES" sz="4800" b="1" dirty="0"/>
              <a:t>INTERAMERICANA PARA PREVENIR,  SANCIONAR Y ERRADICAR LA VIOLENCIA CONTRA LA MUJER  "CONVENCION DE BELEM DO </a:t>
            </a:r>
            <a:r>
              <a:rPr lang="es-ES" sz="4800" b="1" dirty="0" smtClean="0"/>
              <a:t>PARA </a:t>
            </a:r>
            <a:r>
              <a:rPr lang="es-ES" sz="4800" dirty="0" smtClean="0"/>
              <a:t>año 1994  Artículo 2 Se </a:t>
            </a:r>
            <a:r>
              <a:rPr lang="es-ES" sz="4800" dirty="0"/>
              <a:t>entenderá que violencia contra la mujer incluye la violencia física, sexual y psicológica</a:t>
            </a:r>
            <a:r>
              <a:rPr lang="es-ES" sz="4800" dirty="0" smtClean="0"/>
              <a:t>:  </a:t>
            </a:r>
            <a:r>
              <a:rPr lang="es-ES" sz="4800" dirty="0"/>
              <a:t>a. que tenga lugar dentro de la familia o unidad doméstica o en cualquier otra relación interpersonal, ya sea que el agresor comparta o haya compartido el mismo domicilio que la mujer, y que comprende, entre otros, violación, maltrato y abuso sexual</a:t>
            </a:r>
            <a:r>
              <a:rPr lang="es-ES" sz="4800" dirty="0" smtClean="0"/>
              <a:t>;  </a:t>
            </a:r>
            <a:r>
              <a:rPr lang="es-ES" sz="4800" dirty="0"/>
              <a:t>b. que tenga lugar en la comunidad y sea perpetrada por cualquier persona y que comprende, entre otros, violación, abuso sexual, tortura, trata de personas, prostitución forzada, secuestro y acoso sexual en el lugar de trabajo, así como en instituciones educativas, establecimientos de salud o cualquier otro </a:t>
            </a:r>
            <a:r>
              <a:rPr lang="es-ES" sz="4800" dirty="0" smtClean="0"/>
              <a:t>lugar </a:t>
            </a:r>
            <a:r>
              <a:rPr lang="es-ES" sz="4800" dirty="0"/>
              <a:t>c. que sea perpetrada o tolerada por el Estado o sus agentes, donde quiera que ocurra.</a:t>
            </a:r>
          </a:p>
          <a:p>
            <a:pPr marL="0" indent="0" algn="just">
              <a:buNone/>
            </a:pPr>
            <a:r>
              <a:rPr lang="es-ES" sz="4800" dirty="0" smtClean="0"/>
              <a:t>	</a:t>
            </a:r>
            <a:endParaRPr lang="es-ES" sz="4400" dirty="0"/>
          </a:p>
          <a:p>
            <a:pPr marL="0" indent="0" algn="just">
              <a:buNone/>
            </a:pPr>
            <a:r>
              <a:rPr lang="es-ES" sz="4400" dirty="0"/>
              <a:t>	</a:t>
            </a:r>
            <a:r>
              <a:rPr lang="es-ES" sz="4400" dirty="0" smtClean="0"/>
              <a:t>Materiales Link Convenio Estambul y Pacto de Estado </a:t>
            </a:r>
            <a:endParaRPr lang="es-ES" sz="4400" dirty="0"/>
          </a:p>
        </p:txBody>
      </p:sp>
    </p:spTree>
    <p:extLst>
      <p:ext uri="{BB962C8B-B14F-4D97-AF65-F5344CB8AC3E}">
        <p14:creationId xmlns:p14="http://schemas.microsoft.com/office/powerpoint/2010/main" val="451240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solidFill>
                  <a:schemeClr val="accent2"/>
                </a:solidFill>
              </a:rPr>
              <a:t>VIOLENCIA SOBRE LA MUJER</a:t>
            </a:r>
            <a:br>
              <a:rPr lang="es-ES" dirty="0" smtClean="0">
                <a:solidFill>
                  <a:schemeClr val="accent2"/>
                </a:solidFill>
              </a:rPr>
            </a:br>
            <a:r>
              <a:rPr lang="es-ES" dirty="0" smtClean="0">
                <a:solidFill>
                  <a:schemeClr val="accent2"/>
                </a:solidFill>
              </a:rPr>
              <a:t>CONCEPTO LEGISLACION NACIONAL</a:t>
            </a:r>
            <a:endParaRPr lang="es-ES" dirty="0">
              <a:solidFill>
                <a:schemeClr val="accent2"/>
              </a:solidFill>
            </a:endParaRPr>
          </a:p>
        </p:txBody>
      </p:sp>
      <p:sp>
        <p:nvSpPr>
          <p:cNvPr id="4" name="3 Marcador de contenido"/>
          <p:cNvSpPr>
            <a:spLocks noGrp="1"/>
          </p:cNvSpPr>
          <p:nvPr>
            <p:ph idx="1"/>
          </p:nvPr>
        </p:nvSpPr>
        <p:spPr/>
        <p:txBody>
          <a:bodyPr>
            <a:normAutofit fontScale="55000" lnSpcReduction="20000"/>
          </a:bodyPr>
          <a:lstStyle/>
          <a:p>
            <a:pPr algn="just"/>
            <a:r>
              <a:rPr lang="es-ES" dirty="0">
                <a:solidFill>
                  <a:schemeClr val="accent1"/>
                </a:solidFill>
              </a:rPr>
              <a:t>El Pacto de Estado para la lucha contra la violencia de género </a:t>
            </a:r>
            <a:r>
              <a:rPr lang="es-ES" dirty="0"/>
              <a:t>(realizado en el Congreso de los Diputados y Senado) se nuestra proclive a ampliar el concepto de violencia sobre la mujer para abarcar situaciones actualmente no recogidas, señalándose por los participantes que debe utilizarse el contenido del Pacto como elemento de interpretación y, por tanto, tender a la ampliación del concepto de violencia sobre la mujer, conforme al citado Convenio de Estambul. Ampliar  concepto de violencia de género a todos los tipos de violencia contra las mujeres contenidos en el Convenio de Estambul, sin relación de pareja –MEDIDAS 84 y SS</a:t>
            </a:r>
          </a:p>
          <a:p>
            <a:pPr algn="just"/>
            <a:endParaRPr lang="es-ES" dirty="0"/>
          </a:p>
          <a:p>
            <a:pPr algn="just"/>
            <a:r>
              <a:rPr lang="es-ES" dirty="0"/>
              <a:t>Equivalente al </a:t>
            </a:r>
            <a:r>
              <a:rPr lang="es-ES" b="1" dirty="0"/>
              <a:t>concepto de violencia de la </a:t>
            </a:r>
            <a:r>
              <a:rPr lang="es-ES" b="1" dirty="0" smtClean="0"/>
              <a:t>Ley </a:t>
            </a:r>
            <a:r>
              <a:rPr lang="es-ES" b="1" dirty="0"/>
              <a:t>26.485 </a:t>
            </a:r>
            <a:r>
              <a:rPr lang="es-ES" dirty="0"/>
              <a:t>Ley de protección integral para prevenir, sancionar y erradicar la violencia contra las mujeres en los ámbitos en que desarrollen sus relaciones interpersonales (2009) Se entiende por violencia contra las mujeres toda conducta, acción u omisión, que de manera directa o indirecta, tanto en el ámbito público como en el privado, basada en una relación desigual de poder, afecte su vida, libertad, dignidad, integridad física, psicológica, sexual, económica o patrimonial, como así también su seguridad personal. Quedan comprendidas las perpetradas desde el Estado o por sus </a:t>
            </a:r>
            <a:r>
              <a:rPr lang="es-ES" dirty="0" smtClean="0"/>
              <a:t>agentes</a:t>
            </a:r>
            <a:r>
              <a:rPr lang="es-ES" dirty="0"/>
              <a:t> </a:t>
            </a:r>
            <a:r>
              <a:rPr lang="es-ES" dirty="0" smtClean="0"/>
              <a:t>(Violencia física, psicológica, sexual, económica y patrimonial y simbólica)</a:t>
            </a:r>
            <a:endParaRPr lang="es-ES" dirty="0"/>
          </a:p>
          <a:p>
            <a:endParaRPr lang="es-ES" dirty="0"/>
          </a:p>
        </p:txBody>
      </p:sp>
    </p:spTree>
    <p:extLst>
      <p:ext uri="{BB962C8B-B14F-4D97-AF65-F5344CB8AC3E}">
        <p14:creationId xmlns:p14="http://schemas.microsoft.com/office/powerpoint/2010/main" val="384187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accent2"/>
                </a:solidFill>
              </a:rPr>
              <a:t>CONCEPTO EN LA LO 1/2004</a:t>
            </a:r>
            <a:endParaRPr lang="es-ES" dirty="0">
              <a:solidFill>
                <a:schemeClr val="accent2"/>
              </a:solidFill>
            </a:endParaRPr>
          </a:p>
        </p:txBody>
      </p:sp>
      <p:sp>
        <p:nvSpPr>
          <p:cNvPr id="3" name="2 Marcador de contenido"/>
          <p:cNvSpPr>
            <a:spLocks noGrp="1"/>
          </p:cNvSpPr>
          <p:nvPr>
            <p:ph idx="1"/>
          </p:nvPr>
        </p:nvSpPr>
        <p:spPr/>
        <p:txBody>
          <a:bodyPr>
            <a:normAutofit fontScale="47500" lnSpcReduction="20000"/>
          </a:bodyPr>
          <a:lstStyle/>
          <a:p>
            <a:r>
              <a:rPr lang="es-ES" dirty="0"/>
              <a:t>Artículo 1. Objeto de la Ley.</a:t>
            </a:r>
          </a:p>
          <a:p>
            <a:endParaRPr lang="es-ES" dirty="0"/>
          </a:p>
          <a:p>
            <a:r>
              <a:rPr lang="es-ES" dirty="0"/>
              <a:t>1. La presente Ley tiene por objeto actuar contra la violencia que, como manifestación de la discriminación, la situación de desigualdad y las relaciones de poder </a:t>
            </a:r>
            <a:r>
              <a:rPr lang="es-ES" b="1" dirty="0"/>
              <a:t>de los hombres sobre las mujeres, se ejerce sobre éstas por parte de quienes sean o hayan sido sus cónyuges o de quienes estén o hayan estado ligados a ellas por relaciones similares de afectividad, aun sin convivencia.</a:t>
            </a:r>
          </a:p>
          <a:p>
            <a:endParaRPr lang="es-ES" dirty="0"/>
          </a:p>
          <a:p>
            <a:r>
              <a:rPr lang="es-ES" dirty="0"/>
              <a:t>2. Por esta ley se establecen medidas de protección integral cuya finalidad es prevenir, sancionar y erradicar esta violencia y prestar asistencia a las mujeres, a sus hijos menores y a los menores sujetos a su tutela, o guarda y custodia, víctimas de esta violencia.</a:t>
            </a:r>
          </a:p>
          <a:p>
            <a:endParaRPr lang="es-ES" dirty="0"/>
          </a:p>
          <a:p>
            <a:r>
              <a:rPr lang="es-ES" dirty="0"/>
              <a:t>3. La violencia de género a que se refiere la presente Ley comprende todo acto de </a:t>
            </a:r>
            <a:r>
              <a:rPr lang="es-ES" b="1" dirty="0"/>
              <a:t>violencia física y psicológica, incluidas las agresiones a la libertad sexual, las amenazas, las coacciones o la privación arbitraria de libertad</a:t>
            </a:r>
            <a:r>
              <a:rPr lang="es-ES" b="1" dirty="0" smtClean="0"/>
              <a:t>.</a:t>
            </a:r>
          </a:p>
          <a:p>
            <a:endParaRPr lang="es-ES" b="1" dirty="0"/>
          </a:p>
          <a:p>
            <a:pPr algn="just"/>
            <a:r>
              <a:rPr lang="es-ES" b="1" dirty="0"/>
              <a:t>Es una categoría especifica de violencia y un símbolo de la desigualdad existen en la sociedad, dirigida contra las mujeres por el hecho mismo de serlo, parte del reconocimiento de que la mujer, por su condición de tal y en virtud de la radical desigualdad en el reparto de roles sociales, se encuentra particularmente expuesta a sufrir ataques violentos a manos de su pareja masculina, y tal riesgo tiene su origen en la radical injusticia en el citado reparto de roles sociales que las coloca, como colectivo o “género”, en una posición subordinada y dependiente del hombre.</a:t>
            </a:r>
          </a:p>
          <a:p>
            <a:endParaRPr lang="es-ES" b="1" dirty="0"/>
          </a:p>
        </p:txBody>
      </p:sp>
    </p:spTree>
    <p:extLst>
      <p:ext uri="{BB962C8B-B14F-4D97-AF65-F5344CB8AC3E}">
        <p14:creationId xmlns:p14="http://schemas.microsoft.com/office/powerpoint/2010/main" val="1542308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179512" y="476672"/>
            <a:ext cx="8712968" cy="5606628"/>
          </a:xfrm>
        </p:spPr>
        <p:txBody>
          <a:bodyPr>
            <a:normAutofit fontScale="70000" lnSpcReduction="20000"/>
          </a:bodyPr>
          <a:lstStyle/>
          <a:p>
            <a:pPr algn="just"/>
            <a:r>
              <a:rPr lang="es-ES" dirty="0" smtClean="0">
                <a:solidFill>
                  <a:schemeClr val="accent1"/>
                </a:solidFill>
              </a:rPr>
              <a:t>DISTINCION con la </a:t>
            </a:r>
            <a:r>
              <a:rPr lang="es-ES" dirty="0">
                <a:solidFill>
                  <a:schemeClr val="accent1"/>
                </a:solidFill>
              </a:rPr>
              <a:t>violencia doméstica </a:t>
            </a:r>
            <a:r>
              <a:rPr lang="es-ES" dirty="0"/>
              <a:t>quedará </a:t>
            </a:r>
            <a:r>
              <a:rPr lang="es-ES" dirty="0" smtClean="0"/>
              <a:t>circunscrita </a:t>
            </a:r>
            <a:r>
              <a:rPr lang="es-ES" dirty="0"/>
              <a:t>al resto de sujetos pasivos previstos en el artículo 173.2 del Código Penal, esto es: </a:t>
            </a:r>
            <a:r>
              <a:rPr lang="es-ES" dirty="0" smtClean="0"/>
              <a:t>a) descendientes</a:t>
            </a:r>
            <a:r>
              <a:rPr lang="es-ES" dirty="0"/>
              <a:t>; b) ascendientes; c) hermanos por naturaleza, adopción o afines, propios o </a:t>
            </a:r>
            <a:r>
              <a:rPr lang="es-ES" dirty="0" smtClean="0"/>
              <a:t>del cónyuge </a:t>
            </a:r>
            <a:r>
              <a:rPr lang="es-ES" dirty="0"/>
              <a:t>o conviviente; d) sobre los menores o incapaces que con él convivan o que se </a:t>
            </a:r>
            <a:r>
              <a:rPr lang="es-ES" dirty="0" smtClean="0"/>
              <a:t>hallen sujetos </a:t>
            </a:r>
            <a:r>
              <a:rPr lang="es-ES" dirty="0"/>
              <a:t>a la potestad, tutela, curatela, acogimiento o guarda de hecho del cónyuge o </a:t>
            </a:r>
            <a:r>
              <a:rPr lang="es-ES" dirty="0" smtClean="0"/>
              <a:t>conviviente</a:t>
            </a:r>
            <a:r>
              <a:rPr lang="es-ES" dirty="0"/>
              <a:t>; e) o sobre la persona amparada en cualquier otra relación por la que se encuentre </a:t>
            </a:r>
            <a:r>
              <a:rPr lang="es-ES" dirty="0" smtClean="0"/>
              <a:t>integra da </a:t>
            </a:r>
            <a:r>
              <a:rPr lang="es-ES" dirty="0"/>
              <a:t>en el núcleo de su convivencia familiar; f) así como sobre las personas que por su </a:t>
            </a:r>
            <a:r>
              <a:rPr lang="es-ES" dirty="0" smtClean="0"/>
              <a:t>especia </a:t>
            </a:r>
            <a:r>
              <a:rPr lang="es-ES" dirty="0"/>
              <a:t>v</a:t>
            </a:r>
            <a:r>
              <a:rPr lang="es-ES" dirty="0" smtClean="0"/>
              <a:t>ulnerabilidad </a:t>
            </a:r>
            <a:r>
              <a:rPr lang="es-ES" dirty="0"/>
              <a:t>se encuentren sometidas a custodia o guarda en centros públicos o privados.</a:t>
            </a:r>
          </a:p>
          <a:p>
            <a:pPr algn="just"/>
            <a:r>
              <a:rPr lang="es-ES" dirty="0"/>
              <a:t>La competencia para la instrucción de los delitos de violencia doméstica corresponderá en </a:t>
            </a:r>
            <a:r>
              <a:rPr lang="es-ES" dirty="0" smtClean="0"/>
              <a:t>principio </a:t>
            </a:r>
            <a:r>
              <a:rPr lang="es-ES" dirty="0"/>
              <a:t>a los Juzgados de Instrucción; en el caso de los delitos cometidos sobre las personas </a:t>
            </a:r>
            <a:r>
              <a:rPr lang="es-ES" dirty="0" smtClean="0"/>
              <a:t>del art</a:t>
            </a:r>
            <a:r>
              <a:rPr lang="es-ES" dirty="0"/>
              <a:t>. </a:t>
            </a:r>
            <a:r>
              <a:rPr lang="es-ES" dirty="0" smtClean="0"/>
              <a:t>173.2 y sólo </a:t>
            </a:r>
            <a:r>
              <a:rPr lang="es-ES" dirty="0"/>
              <a:t>serán competencia del Juzgado de Violencia sobre la Mujer cuando se </a:t>
            </a:r>
            <a:r>
              <a:rPr lang="es-ES" dirty="0" smtClean="0"/>
              <a:t>produzca </a:t>
            </a:r>
            <a:r>
              <a:rPr lang="es-ES" dirty="0"/>
              <a:t>también, en unidad de acto, un episodio de violencia sobre la </a:t>
            </a:r>
            <a:r>
              <a:rPr lang="es-ES" dirty="0" smtClean="0"/>
              <a:t>mujer (ejemplo STS 1/03/2018, asesinato cuñada, intento asesinato esposa y lesiones psíquicas de las dos sobrinas todo instruido por el JVM)</a:t>
            </a:r>
            <a:endParaRPr lang="es-ES" dirty="0"/>
          </a:p>
        </p:txBody>
      </p:sp>
    </p:spTree>
    <p:extLst>
      <p:ext uri="{BB962C8B-B14F-4D97-AF65-F5344CB8AC3E}">
        <p14:creationId xmlns:p14="http://schemas.microsoft.com/office/powerpoint/2010/main" val="3684184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accent2"/>
                </a:solidFill>
              </a:rPr>
              <a:t>CREACION</a:t>
            </a:r>
            <a:endParaRPr lang="es-ES" dirty="0">
              <a:solidFill>
                <a:schemeClr val="accent2"/>
              </a:solidFill>
            </a:endParaRPr>
          </a:p>
        </p:txBody>
      </p:sp>
      <p:sp>
        <p:nvSpPr>
          <p:cNvPr id="3" name="2 Marcador de contenido"/>
          <p:cNvSpPr>
            <a:spLocks noGrp="1"/>
          </p:cNvSpPr>
          <p:nvPr>
            <p:ph idx="1"/>
          </p:nvPr>
        </p:nvSpPr>
        <p:spPr/>
        <p:txBody>
          <a:bodyPr>
            <a:normAutofit fontScale="47500" lnSpcReduction="20000"/>
          </a:bodyPr>
          <a:lstStyle/>
          <a:p>
            <a:r>
              <a:rPr lang="es-ES" sz="3300" dirty="0" smtClean="0"/>
              <a:t>LO 1/2004, DE 28 DE DICIEMBRE, Medidas de Protección Integral contra la Violencia de Género.</a:t>
            </a:r>
          </a:p>
          <a:p>
            <a:pPr lvl="1"/>
            <a:r>
              <a:rPr lang="es-ES" sz="3300" dirty="0" smtClean="0"/>
              <a:t>Artículos 43 y siguientes </a:t>
            </a:r>
          </a:p>
          <a:p>
            <a:r>
              <a:rPr lang="es-ES" sz="3300" dirty="0" smtClean="0"/>
              <a:t>entraron en funcionamiento en fecha 29 de junio de 2005.</a:t>
            </a:r>
          </a:p>
          <a:p>
            <a:r>
              <a:rPr lang="es-ES" sz="3300" dirty="0" smtClean="0"/>
              <a:t>Actualmente: 431 partidos judiciales</a:t>
            </a:r>
          </a:p>
          <a:p>
            <a:pPr lvl="1" algn="just"/>
            <a:r>
              <a:rPr lang="es-ES" sz="3300" dirty="0" smtClean="0">
                <a:solidFill>
                  <a:schemeClr val="accent1"/>
                </a:solidFill>
              </a:rPr>
              <a:t>106 </a:t>
            </a:r>
            <a:r>
              <a:rPr lang="es-ES" sz="3300" dirty="0" err="1" smtClean="0">
                <a:solidFill>
                  <a:schemeClr val="accent1"/>
                </a:solidFill>
              </a:rPr>
              <a:t>Jdos</a:t>
            </a:r>
            <a:r>
              <a:rPr lang="es-ES" sz="3300" dirty="0" smtClean="0">
                <a:solidFill>
                  <a:schemeClr val="accent1"/>
                </a:solidFill>
              </a:rPr>
              <a:t> Exclusivos </a:t>
            </a:r>
            <a:r>
              <a:rPr lang="es-ES" sz="3300" dirty="0" smtClean="0"/>
              <a:t>(Los fijados por el Real Decreto 233/2005, de 3 de marzo y los que se vayan creando en virtud de Real Decreto. - Solo conocen de los asuntos de violencia de género. Se pueden crear ex </a:t>
            </a:r>
            <a:r>
              <a:rPr lang="es-ES" sz="3300" dirty="0" err="1" smtClean="0"/>
              <a:t>novo</a:t>
            </a:r>
            <a:r>
              <a:rPr lang="es-ES" sz="3300" dirty="0" smtClean="0"/>
              <a:t> o transformar algún Juzgado de Instrucción o de Primera Instancia e Instrucción en Juzgados de Violencia sobre la Mujer. Arts. 15 bis y 46 ter L 38/88, de 28 de diciembre)</a:t>
            </a:r>
          </a:p>
          <a:p>
            <a:pPr lvl="1" algn="just"/>
            <a:r>
              <a:rPr lang="es-ES" sz="3300" dirty="0" smtClean="0">
                <a:solidFill>
                  <a:schemeClr val="accent1"/>
                </a:solidFill>
              </a:rPr>
              <a:t>355 </a:t>
            </a:r>
            <a:r>
              <a:rPr lang="es-ES" sz="3300" dirty="0" err="1" smtClean="0">
                <a:solidFill>
                  <a:schemeClr val="accent1"/>
                </a:solidFill>
              </a:rPr>
              <a:t>Jdos</a:t>
            </a:r>
            <a:r>
              <a:rPr lang="es-ES" sz="3300" dirty="0">
                <a:solidFill>
                  <a:schemeClr val="accent1"/>
                </a:solidFill>
              </a:rPr>
              <a:t> </a:t>
            </a:r>
            <a:r>
              <a:rPr lang="es-ES" sz="3300" dirty="0" smtClean="0">
                <a:solidFill>
                  <a:schemeClr val="accent1"/>
                </a:solidFill>
              </a:rPr>
              <a:t>Compatibles </a:t>
            </a:r>
            <a:r>
              <a:rPr lang="es-ES" sz="3300" dirty="0" smtClean="0"/>
              <a:t>(341 JPII y 14 JI) (son órganos judiciales que asumen el conocimiento de todos los asuntos en materias propias de los Juzgados de Violencia sobre la Mujer dentro del partido judicial, pero que también conocen de otros asuntos penales (si son Juzgados de Instrucción) o penales y civiles (si son Juzgados de Primera Instancia e Instrucción); el número de asuntos que no sean de Violencia sobre la Mujer se determinará en función de la carga de trabajo.</a:t>
            </a:r>
          </a:p>
          <a:p>
            <a:pPr lvl="1"/>
            <a:r>
              <a:rPr lang="es-ES" sz="3300" dirty="0" smtClean="0">
                <a:solidFill>
                  <a:schemeClr val="accent1"/>
                </a:solidFill>
              </a:rPr>
              <a:t>31   </a:t>
            </a:r>
            <a:r>
              <a:rPr lang="es-ES" sz="3300" dirty="0" err="1" smtClean="0">
                <a:solidFill>
                  <a:schemeClr val="accent1"/>
                </a:solidFill>
              </a:rPr>
              <a:t>Jdos</a:t>
            </a:r>
            <a:r>
              <a:rPr lang="es-ES" sz="3300" dirty="0" smtClean="0">
                <a:solidFill>
                  <a:schemeClr val="accent1"/>
                </a:solidFill>
              </a:rPr>
              <a:t> de lo Penal especializados </a:t>
            </a:r>
          </a:p>
          <a:p>
            <a:pPr lvl="1"/>
            <a:endParaRPr lang="es-ES" dirty="0"/>
          </a:p>
          <a:p>
            <a:pPr lvl="1"/>
            <a:r>
              <a:rPr lang="es-ES" dirty="0" smtClean="0"/>
              <a:t>MATERIALES: LEY LO 1/2014 Y RELACION DE JUZGADOS POR COMUNIDADES AUTONOMAS </a:t>
            </a:r>
          </a:p>
          <a:p>
            <a:pPr lvl="1"/>
            <a:endParaRPr lang="es-ES" dirty="0" smtClean="0"/>
          </a:p>
          <a:p>
            <a:pPr marL="0" indent="0">
              <a:buNone/>
            </a:pPr>
            <a:r>
              <a:rPr lang="es-ES" dirty="0"/>
              <a:t>	</a:t>
            </a:r>
            <a:r>
              <a:rPr lang="es-ES" dirty="0" smtClean="0"/>
              <a:t> </a:t>
            </a:r>
            <a:endParaRPr lang="es-ES" dirty="0"/>
          </a:p>
        </p:txBody>
      </p:sp>
    </p:spTree>
    <p:extLst>
      <p:ext uri="{BB962C8B-B14F-4D97-AF65-F5344CB8AC3E}">
        <p14:creationId xmlns:p14="http://schemas.microsoft.com/office/powerpoint/2010/main" val="2241647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accent2"/>
                </a:solidFill>
              </a:rPr>
              <a:t>COMPETENCIAS</a:t>
            </a:r>
            <a:endParaRPr lang="es-ES" dirty="0">
              <a:solidFill>
                <a:schemeClr val="accent2"/>
              </a:solidFill>
            </a:endParaRPr>
          </a:p>
        </p:txBody>
      </p:sp>
      <p:sp>
        <p:nvSpPr>
          <p:cNvPr id="3" name="2 Marcador de contenido"/>
          <p:cNvSpPr>
            <a:spLocks noGrp="1"/>
          </p:cNvSpPr>
          <p:nvPr>
            <p:ph idx="1"/>
          </p:nvPr>
        </p:nvSpPr>
        <p:spPr>
          <a:xfrm>
            <a:off x="395536" y="1196752"/>
            <a:ext cx="8291264" cy="5184576"/>
          </a:xfrm>
        </p:spPr>
        <p:txBody>
          <a:bodyPr>
            <a:normAutofit fontScale="25000" lnSpcReduction="20000"/>
          </a:bodyPr>
          <a:lstStyle/>
          <a:p>
            <a:pPr marL="0" indent="0">
              <a:buNone/>
            </a:pPr>
            <a:r>
              <a:rPr lang="es-ES" sz="4000" dirty="0">
                <a:solidFill>
                  <a:schemeClr val="accent2"/>
                </a:solidFill>
              </a:rPr>
              <a:t>	</a:t>
            </a:r>
            <a:r>
              <a:rPr lang="es-ES" sz="9600" dirty="0" smtClean="0">
                <a:solidFill>
                  <a:schemeClr val="accent2"/>
                </a:solidFill>
              </a:rPr>
              <a:t>ORDEN PENAL </a:t>
            </a:r>
            <a:r>
              <a:rPr lang="es-ES" sz="9600" dirty="0" err="1" smtClean="0">
                <a:solidFill>
                  <a:schemeClr val="accent2"/>
                </a:solidFill>
              </a:rPr>
              <a:t>Articulos</a:t>
            </a:r>
            <a:r>
              <a:rPr lang="es-ES" sz="9600" dirty="0" smtClean="0">
                <a:solidFill>
                  <a:schemeClr val="accent2"/>
                </a:solidFill>
              </a:rPr>
              <a:t> 87 ter.1 LOPJ y 14.5 </a:t>
            </a:r>
            <a:r>
              <a:rPr lang="es-ES" sz="9600" dirty="0" err="1" smtClean="0">
                <a:solidFill>
                  <a:schemeClr val="accent2"/>
                </a:solidFill>
              </a:rPr>
              <a:t>LECrim</a:t>
            </a:r>
            <a:r>
              <a:rPr lang="es-ES" sz="9600" dirty="0" smtClean="0">
                <a:solidFill>
                  <a:schemeClr val="accent2"/>
                </a:solidFill>
              </a:rPr>
              <a:t>.</a:t>
            </a:r>
          </a:p>
          <a:p>
            <a:pPr marL="0" indent="0">
              <a:buNone/>
            </a:pPr>
            <a:r>
              <a:rPr lang="es-ES" sz="9600" dirty="0">
                <a:solidFill>
                  <a:schemeClr val="accent2"/>
                </a:solidFill>
              </a:rPr>
              <a:t>  </a:t>
            </a:r>
            <a:r>
              <a:rPr lang="es-ES" sz="9600" dirty="0" smtClean="0">
                <a:solidFill>
                  <a:schemeClr val="accent2"/>
                </a:solidFill>
              </a:rPr>
              <a:t>   </a:t>
            </a:r>
            <a:r>
              <a:rPr lang="es-ES" sz="6400" dirty="0" smtClean="0"/>
              <a:t>a) I</a:t>
            </a:r>
            <a:r>
              <a:rPr lang="es-ES" sz="6400" dirty="0" smtClean="0">
                <a:solidFill>
                  <a:schemeClr val="accent1"/>
                </a:solidFill>
              </a:rPr>
              <a:t>nstrucción</a:t>
            </a:r>
            <a:r>
              <a:rPr lang="es-ES" sz="6400" dirty="0" smtClean="0"/>
              <a:t> de procesos penales por los siguientes delitos:</a:t>
            </a:r>
          </a:p>
          <a:p>
            <a:pPr algn="just"/>
            <a:r>
              <a:rPr lang="es-ES" sz="6400" dirty="0" smtClean="0"/>
              <a:t>• Delitos recogidos en los títulos del Código Penal relativos a homicidio, aborto, lesiones, lesiones al feto, delitos contra la libertad, delitos contra la integridad moral contra la libertad e indemnidad sexuales, contra la intimidad y el derecho a la propia imagen, contra el honor o cualquier otro delito cometido con violencia o intimidación.</a:t>
            </a:r>
          </a:p>
          <a:p>
            <a:pPr algn="just"/>
            <a:r>
              <a:rPr lang="es-ES" sz="6400" dirty="0" smtClean="0"/>
              <a:t>• Delitos contra los derechos y deberes familiares.</a:t>
            </a:r>
          </a:p>
          <a:p>
            <a:pPr algn="just"/>
            <a:r>
              <a:rPr lang="es-ES" sz="6400" dirty="0" smtClean="0"/>
              <a:t>• Delito de quebrantamiento previsto y penado en el artículo 468 del Código Penal. (LO 7/2015, de 21 de julio)</a:t>
            </a:r>
          </a:p>
          <a:p>
            <a:pPr algn="just"/>
            <a:endParaRPr lang="es-ES" sz="6400" dirty="0" smtClean="0"/>
          </a:p>
          <a:p>
            <a:pPr algn="just"/>
            <a:r>
              <a:rPr lang="es-ES" sz="6400" dirty="0" smtClean="0"/>
              <a:t>b) De la </a:t>
            </a:r>
            <a:r>
              <a:rPr lang="es-ES" sz="6400" dirty="0" smtClean="0">
                <a:solidFill>
                  <a:schemeClr val="accent1"/>
                </a:solidFill>
              </a:rPr>
              <a:t>adopción de las correspondientes órdenes de protección </a:t>
            </a:r>
            <a:r>
              <a:rPr lang="es-ES" sz="6400" dirty="0" smtClean="0"/>
              <a:t>a las víctimas, sin perjuicio de las competencias atribuidas al Juez de Guardia.</a:t>
            </a:r>
          </a:p>
          <a:p>
            <a:pPr algn="just"/>
            <a:endParaRPr lang="es-ES" sz="6400" dirty="0" smtClean="0"/>
          </a:p>
          <a:p>
            <a:pPr algn="just"/>
            <a:r>
              <a:rPr lang="es-ES" sz="6400" dirty="0" smtClean="0"/>
              <a:t>c) Del conocimiento y fallo de los </a:t>
            </a:r>
            <a:r>
              <a:rPr lang="es-ES" sz="6400" dirty="0" smtClean="0">
                <a:solidFill>
                  <a:schemeClr val="accent1"/>
                </a:solidFill>
              </a:rPr>
              <a:t>juicios por delitos leves </a:t>
            </a:r>
            <a:r>
              <a:rPr lang="es-ES" sz="6400" dirty="0" smtClean="0"/>
              <a:t>artículo 171 amenazas leves, párrafo segundo del apartado 3 del artículo 172  coacción leve y en el apartado 4 del artículo 173  injuria y vejación injusta  de la Ley Orgánica 10/1995, de 23 de noviembre, del Código Penal. (LO 7/2015, de 21 de julio)</a:t>
            </a:r>
          </a:p>
          <a:p>
            <a:pPr algn="just"/>
            <a:endParaRPr lang="es-ES" sz="6400" dirty="0" smtClean="0"/>
          </a:p>
          <a:p>
            <a:pPr algn="just"/>
            <a:r>
              <a:rPr lang="es-ES" sz="6400" dirty="0" smtClean="0"/>
              <a:t>d) Dictar </a:t>
            </a:r>
            <a:r>
              <a:rPr lang="es-ES" sz="6400" dirty="0" smtClean="0">
                <a:solidFill>
                  <a:schemeClr val="tx2"/>
                </a:solidFill>
              </a:rPr>
              <a:t>sentencia de conformidad </a:t>
            </a:r>
            <a:r>
              <a:rPr lang="es-ES" sz="6400" dirty="0" smtClean="0"/>
              <a:t>con la acusación en los casos establecidos por la ley.</a:t>
            </a:r>
          </a:p>
          <a:p>
            <a:pPr algn="just"/>
            <a:endParaRPr lang="es-ES" sz="6400" dirty="0" smtClean="0"/>
          </a:p>
          <a:p>
            <a:pPr algn="just"/>
            <a:r>
              <a:rPr lang="es-ES" sz="6400" dirty="0" smtClean="0"/>
              <a:t>e) De la </a:t>
            </a:r>
            <a:r>
              <a:rPr lang="es-ES" sz="6400" dirty="0" smtClean="0">
                <a:solidFill>
                  <a:schemeClr val="tx2"/>
                </a:solidFill>
              </a:rPr>
              <a:t>emisión y la ejecución de los instrumentos de reconocimiento mutuo </a:t>
            </a:r>
            <a:r>
              <a:rPr lang="es-ES" sz="6400" dirty="0" smtClean="0"/>
              <a:t>de resoluciones penales en la Unión Europea que les atribuya la ley. (Según redacción dada por LO 6/2014, de 29 de octubre). LO 6/2014, DE 29 de octubre</a:t>
            </a:r>
          </a:p>
          <a:p>
            <a:pPr algn="just"/>
            <a:endParaRPr lang="es-ES" sz="6400" dirty="0" smtClean="0"/>
          </a:p>
        </p:txBody>
      </p:sp>
    </p:spTree>
    <p:extLst>
      <p:ext uri="{BB962C8B-B14F-4D97-AF65-F5344CB8AC3E}">
        <p14:creationId xmlns:p14="http://schemas.microsoft.com/office/powerpoint/2010/main" val="119276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accent2"/>
                </a:solidFill>
              </a:rPr>
              <a:t>COMPETENCIAS</a:t>
            </a:r>
            <a:endParaRPr lang="es-ES" dirty="0">
              <a:solidFill>
                <a:schemeClr val="accent2"/>
              </a:solidFill>
            </a:endParaRPr>
          </a:p>
        </p:txBody>
      </p:sp>
      <p:sp>
        <p:nvSpPr>
          <p:cNvPr id="3" name="2 Marcador de contenido"/>
          <p:cNvSpPr>
            <a:spLocks noGrp="1"/>
          </p:cNvSpPr>
          <p:nvPr>
            <p:ph idx="1"/>
          </p:nvPr>
        </p:nvSpPr>
        <p:spPr>
          <a:xfrm>
            <a:off x="467544" y="1196752"/>
            <a:ext cx="8219256" cy="4929411"/>
          </a:xfrm>
        </p:spPr>
        <p:txBody>
          <a:bodyPr>
            <a:normAutofit fontScale="55000" lnSpcReduction="20000"/>
          </a:bodyPr>
          <a:lstStyle/>
          <a:p>
            <a:r>
              <a:rPr lang="es-ES" sz="4400" dirty="0" smtClean="0">
                <a:solidFill>
                  <a:schemeClr val="accent2"/>
                </a:solidFill>
              </a:rPr>
              <a:t>ORDEN CIVIL 87 TER.2 LOPJ</a:t>
            </a:r>
          </a:p>
          <a:p>
            <a:endParaRPr lang="es-ES" dirty="0" smtClean="0">
              <a:solidFill>
                <a:schemeClr val="accent2"/>
              </a:solidFill>
            </a:endParaRPr>
          </a:p>
          <a:p>
            <a:r>
              <a:rPr lang="es-ES" dirty="0" smtClean="0"/>
              <a:t>a) Que se trate de un proceso civil que tenga por objeto alguna de las materias siguientes: </a:t>
            </a:r>
            <a:r>
              <a:rPr lang="es-ES" dirty="0" smtClean="0">
                <a:solidFill>
                  <a:schemeClr val="accent1"/>
                </a:solidFill>
              </a:rPr>
              <a:t>filiación, maternidad y paternidad; nulidad del matrimonio, separación y divorcio; relaciones paterno filiales; la adopción o modificación de medidas de trascendencia familiar; sobre guarda y custodia de hijos e hijas menores o sobre alimentos reclamados por un progenitor contra el otro en nombre de los hijos e hijas menores; asentimiento en la adopción y  oposición a las resoluciones administrativas en materia de protección de menores.</a:t>
            </a:r>
          </a:p>
          <a:p>
            <a:r>
              <a:rPr lang="es-ES" dirty="0" smtClean="0"/>
              <a:t>b) Que alguna de las partes del proceso civil sea </a:t>
            </a:r>
            <a:r>
              <a:rPr lang="es-ES" dirty="0" smtClean="0">
                <a:solidFill>
                  <a:schemeClr val="accent1"/>
                </a:solidFill>
              </a:rPr>
              <a:t>víctima de los actos de violencia de género que engloban la competencia de orden penal.</a:t>
            </a:r>
          </a:p>
          <a:p>
            <a:endParaRPr lang="es-ES" dirty="0" smtClean="0"/>
          </a:p>
          <a:p>
            <a:r>
              <a:rPr lang="es-ES" dirty="0" smtClean="0"/>
              <a:t>c) Que alguna de las partes del proceso civil sea </a:t>
            </a:r>
            <a:r>
              <a:rPr lang="es-ES" dirty="0" smtClean="0">
                <a:solidFill>
                  <a:schemeClr val="accent1"/>
                </a:solidFill>
              </a:rPr>
              <a:t>imputado como autor, inductor o cooperador necesario en la realización de actos de violencia de género.</a:t>
            </a:r>
          </a:p>
          <a:p>
            <a:endParaRPr lang="es-ES" dirty="0" smtClean="0"/>
          </a:p>
          <a:p>
            <a:r>
              <a:rPr lang="es-ES" dirty="0" smtClean="0"/>
              <a:t>d) Que se </a:t>
            </a:r>
            <a:r>
              <a:rPr lang="es-ES" dirty="0" smtClean="0">
                <a:solidFill>
                  <a:schemeClr val="accent1"/>
                </a:solidFill>
              </a:rPr>
              <a:t>hayan iniciado ante el Juez de Violencia sobre la Mujer actuaciones </a:t>
            </a:r>
            <a:r>
              <a:rPr lang="es-ES" dirty="0" smtClean="0"/>
              <a:t>penales por delito o falta a consecuencia de un acto de violencia sobre la mujer, o se haya adoptado una orden de protección a una víctima de violencia de género.</a:t>
            </a:r>
          </a:p>
          <a:p>
            <a:r>
              <a:rPr lang="es-ES" dirty="0" smtClean="0"/>
              <a:t>e) </a:t>
            </a:r>
            <a:r>
              <a:rPr lang="es-ES" dirty="0" smtClean="0">
                <a:solidFill>
                  <a:schemeClr val="accent1"/>
                </a:solidFill>
              </a:rPr>
              <a:t>vedada la mediación </a:t>
            </a:r>
          </a:p>
          <a:p>
            <a:endParaRPr lang="es-ES" dirty="0" smtClean="0">
              <a:solidFill>
                <a:schemeClr val="accent2"/>
              </a:solidFill>
            </a:endParaRPr>
          </a:p>
          <a:p>
            <a:endParaRPr lang="es-ES" dirty="0">
              <a:solidFill>
                <a:schemeClr val="accent2"/>
              </a:solidFill>
            </a:endParaRPr>
          </a:p>
        </p:txBody>
      </p:sp>
    </p:spTree>
    <p:extLst>
      <p:ext uri="{BB962C8B-B14F-4D97-AF65-F5344CB8AC3E}">
        <p14:creationId xmlns:p14="http://schemas.microsoft.com/office/powerpoint/2010/main" val="1444497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1143000"/>
          </a:xfrm>
        </p:spPr>
        <p:txBody>
          <a:bodyPr/>
          <a:lstStyle/>
          <a:p>
            <a:r>
              <a:rPr lang="es-ES" dirty="0" smtClean="0">
                <a:solidFill>
                  <a:schemeClr val="accent2"/>
                </a:solidFill>
              </a:rPr>
              <a:t>PERSONAS TUTELADAS</a:t>
            </a:r>
            <a:endParaRPr lang="es-ES" dirty="0">
              <a:solidFill>
                <a:schemeClr val="accent2"/>
              </a:solidFill>
            </a:endParaRPr>
          </a:p>
        </p:txBody>
      </p:sp>
      <p:sp>
        <p:nvSpPr>
          <p:cNvPr id="3" name="2 Marcador de contenido"/>
          <p:cNvSpPr>
            <a:spLocks noGrp="1"/>
          </p:cNvSpPr>
          <p:nvPr>
            <p:ph idx="1"/>
          </p:nvPr>
        </p:nvSpPr>
        <p:spPr>
          <a:xfrm>
            <a:off x="395536" y="1196752"/>
            <a:ext cx="8291264" cy="4929411"/>
          </a:xfrm>
        </p:spPr>
        <p:txBody>
          <a:bodyPr>
            <a:normAutofit fontScale="25000" lnSpcReduction="20000"/>
          </a:bodyPr>
          <a:lstStyle/>
          <a:p>
            <a:r>
              <a:rPr lang="es-ES" dirty="0" smtClean="0"/>
              <a:t> </a:t>
            </a:r>
          </a:p>
          <a:p>
            <a:pPr marL="0" indent="0" algn="just">
              <a:buNone/>
            </a:pPr>
            <a:r>
              <a:rPr lang="es-ES" sz="4900" dirty="0"/>
              <a:t>	</a:t>
            </a:r>
            <a:r>
              <a:rPr lang="es-ES" sz="7200" dirty="0" smtClean="0"/>
              <a:t>Interpretando el artículo 87 ter Ley Orgánica del Poder Judicial en relación con el artículo 1 Ley Orgánica 1/2004, de 28 de diciembre, de Medidas de Protección Integral contra la Violencia de Género, se puede afirmar que la competencia se extiende a los siguientes procesos penales:</a:t>
            </a:r>
          </a:p>
          <a:p>
            <a:pPr marL="0" indent="0" algn="just">
              <a:buNone/>
            </a:pPr>
            <a:r>
              <a:rPr lang="es-ES" sz="7200" dirty="0"/>
              <a:t>	</a:t>
            </a:r>
            <a:r>
              <a:rPr lang="es-ES" sz="7200" dirty="0" smtClean="0">
                <a:solidFill>
                  <a:schemeClr val="tx2"/>
                </a:solidFill>
              </a:rPr>
              <a:t>1º Ámbito propio:</a:t>
            </a:r>
          </a:p>
          <a:p>
            <a:pPr algn="just"/>
            <a:r>
              <a:rPr lang="es-ES" sz="7200" dirty="0" smtClean="0"/>
              <a:t>• Delitos cometidos por un hombre contra una mujer, cuando ésta sea o haya sido esposa del autor de la infracción penal o haya estado ligada a él por análoga relación de afectividad, </a:t>
            </a:r>
            <a:r>
              <a:rPr lang="es-ES" sz="7200" b="1" dirty="0" smtClean="0"/>
              <a:t>aún sin convivencia- </a:t>
            </a:r>
            <a:r>
              <a:rPr lang="es-ES" sz="7200" dirty="0" smtClean="0"/>
              <a:t>CONCEPTO RESTRINGIDO pues se limita a las relaciones de pareja y quedan fuera graves violencias en el ámbito social y laboral.</a:t>
            </a:r>
          </a:p>
          <a:p>
            <a:pPr algn="just"/>
            <a:r>
              <a:rPr lang="es-ES" sz="7200" dirty="0" smtClean="0"/>
              <a:t>No relaciones homosexuales. Si mujeres transexuales (Auto de la Sección 4ª AP de Tarragona de 12 de febrero de 2008 y AP de Málaga 3 de mayo de 2010) , mujeres menores de edad y relaciones extramatrimoniales</a:t>
            </a:r>
            <a:endParaRPr lang="es-ES" sz="7200" dirty="0"/>
          </a:p>
          <a:p>
            <a:pPr marL="914400" lvl="2" indent="0" algn="just">
              <a:buNone/>
            </a:pPr>
            <a:r>
              <a:rPr lang="es-ES" sz="7200" dirty="0" smtClean="0">
                <a:solidFill>
                  <a:schemeClr val="tx2"/>
                </a:solidFill>
              </a:rPr>
              <a:t>2º Ámbito añadido:</a:t>
            </a:r>
          </a:p>
          <a:p>
            <a:pPr algn="just"/>
            <a:r>
              <a:rPr lang="es-ES" sz="7200" dirty="0" smtClean="0"/>
              <a:t>• Delitos cometidos sobre los descendientes propios o de la esposa o conviviente.</a:t>
            </a:r>
          </a:p>
          <a:p>
            <a:pPr algn="just"/>
            <a:r>
              <a:rPr lang="es-ES" sz="7200" dirty="0" smtClean="0"/>
              <a:t>• O sobre los menores o incapaces que convivan con el autor o que se hallen sometidos a la potestad, tutela, curatela, acogimiento o guarda de hecho de la esposa o conviviente.</a:t>
            </a:r>
          </a:p>
          <a:p>
            <a:pPr marL="0" indent="0" algn="just">
              <a:buNone/>
            </a:pPr>
            <a:r>
              <a:rPr lang="es-ES" sz="7200" dirty="0" smtClean="0"/>
              <a:t>            En todo caso, cuando también se haya producido un acto de violencia de género contra la mujer.</a:t>
            </a:r>
          </a:p>
          <a:p>
            <a:endParaRPr lang="es-ES" sz="7200" dirty="0" smtClean="0"/>
          </a:p>
        </p:txBody>
      </p:sp>
    </p:spTree>
    <p:extLst>
      <p:ext uri="{BB962C8B-B14F-4D97-AF65-F5344CB8AC3E}">
        <p14:creationId xmlns:p14="http://schemas.microsoft.com/office/powerpoint/2010/main" val="20455706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1571</TotalTime>
  <Words>3799</Words>
  <Application>Microsoft Office PowerPoint</Application>
  <PresentationFormat>Presentación en pantalla (4:3)</PresentationFormat>
  <Paragraphs>121</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VIOLENCIA DE GENERO I</vt:lpstr>
      <vt:lpstr>VIOLENCIA SOBRE LA MUJER  CONCEPTO INTERNACIONAL</vt:lpstr>
      <vt:lpstr>VIOLENCIA SOBRE LA MUJER CONCEPTO LEGISLACION NACIONAL</vt:lpstr>
      <vt:lpstr>CONCEPTO EN LA LO 1/2004</vt:lpstr>
      <vt:lpstr>Presentación de PowerPoint</vt:lpstr>
      <vt:lpstr>CREACION</vt:lpstr>
      <vt:lpstr>COMPETENCIAS</vt:lpstr>
      <vt:lpstr>COMPETENCIAS</vt:lpstr>
      <vt:lpstr>PERSONAS TUTELADAS</vt:lpstr>
      <vt:lpstr>PROBLEMATICA RESPECTO A LAS PERSONAS TUTELADAS</vt:lpstr>
      <vt:lpstr>PRUEBA DE LA RELACION</vt:lpstr>
      <vt:lpstr>Presentación de PowerPoint</vt:lpstr>
      <vt:lpstr>Presentación de PowerPoint</vt:lpstr>
      <vt:lpstr>Presentación de PowerPoint</vt:lpstr>
      <vt:lpstr>Presentación de PowerPoint</vt:lpstr>
      <vt:lpstr>DELITO CONTRA DERECHOS Y DEBERES FAMILIARES</vt:lpstr>
      <vt:lpstr>COMPETENCIA TERRITORIAL</vt:lpstr>
      <vt:lpstr>DESARROLLO FUTURO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Zita Hernández Larrañaga</dc:creator>
  <cp:lastModifiedBy>Zita Hernández Larrañaga</cp:lastModifiedBy>
  <cp:revision>41</cp:revision>
  <cp:lastPrinted>2018-06-21T06:57:15Z</cp:lastPrinted>
  <dcterms:created xsi:type="dcterms:W3CDTF">2018-05-23T09:57:11Z</dcterms:created>
  <dcterms:modified xsi:type="dcterms:W3CDTF">2018-06-21T06:58:06Z</dcterms:modified>
</cp:coreProperties>
</file>